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50"/>
  </p:notesMasterIdLst>
  <p:sldIdLst>
    <p:sldId id="281" r:id="rId3"/>
    <p:sldId id="257" r:id="rId4"/>
    <p:sldId id="260" r:id="rId5"/>
    <p:sldId id="273" r:id="rId6"/>
    <p:sldId id="258" r:id="rId7"/>
    <p:sldId id="286" r:id="rId8"/>
    <p:sldId id="264" r:id="rId9"/>
    <p:sldId id="266" r:id="rId10"/>
    <p:sldId id="265" r:id="rId11"/>
    <p:sldId id="291" r:id="rId12"/>
    <p:sldId id="271" r:id="rId13"/>
    <p:sldId id="259" r:id="rId14"/>
    <p:sldId id="313" r:id="rId15"/>
    <p:sldId id="267" r:id="rId16"/>
    <p:sldId id="268" r:id="rId17"/>
    <p:sldId id="269" r:id="rId18"/>
    <p:sldId id="288" r:id="rId19"/>
    <p:sldId id="270" r:id="rId20"/>
    <p:sldId id="303" r:id="rId21"/>
    <p:sldId id="272" r:id="rId22"/>
    <p:sldId id="300" r:id="rId23"/>
    <p:sldId id="304" r:id="rId24"/>
    <p:sldId id="311" r:id="rId25"/>
    <p:sldId id="293" r:id="rId26"/>
    <p:sldId id="263" r:id="rId27"/>
    <p:sldId id="296" r:id="rId28"/>
    <p:sldId id="279" r:id="rId29"/>
    <p:sldId id="280" r:id="rId30"/>
    <p:sldId id="287" r:id="rId31"/>
    <p:sldId id="305" r:id="rId32"/>
    <p:sldId id="295" r:id="rId33"/>
    <p:sldId id="292" r:id="rId34"/>
    <p:sldId id="310" r:id="rId35"/>
    <p:sldId id="308" r:id="rId36"/>
    <p:sldId id="290" r:id="rId37"/>
    <p:sldId id="297" r:id="rId38"/>
    <p:sldId id="315" r:id="rId39"/>
    <p:sldId id="298" r:id="rId40"/>
    <p:sldId id="277" r:id="rId41"/>
    <p:sldId id="276" r:id="rId42"/>
    <p:sldId id="302" r:id="rId43"/>
    <p:sldId id="306" r:id="rId44"/>
    <p:sldId id="307" r:id="rId45"/>
    <p:sldId id="312" r:id="rId46"/>
    <p:sldId id="309" r:id="rId47"/>
    <p:sldId id="275" r:id="rId48"/>
    <p:sldId id="283" r:id="rId4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2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AC7F87-FF05-4715-BF5F-B6C9E0E25A95}" type="datetimeFigureOut">
              <a:rPr kumimoji="1" lang="ja-JP" altLang="en-US" smtClean="0"/>
              <a:t>2015/8/14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CF5DE-6E02-41C0-A50F-432978A90DD7}" type="slidenum">
              <a:rPr kumimoji="1" lang="ja-JP" altLang="en-US" smtClean="0"/>
              <a:t>‹#›</a:t>
            </a:fld>
            <a:endParaRPr kumimoji="1" lang="ja-JP" altLang="en-US"/>
          </a:p>
        </p:txBody>
      </p:sp>
    </p:spTree>
    <p:extLst>
      <p:ext uri="{BB962C8B-B14F-4D97-AF65-F5344CB8AC3E}">
        <p14:creationId xmlns:p14="http://schemas.microsoft.com/office/powerpoint/2010/main" val="33855663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F166E4-E81C-4704-8EE5-AE6864380B46}" type="slidenum">
              <a:rPr kumimoji="1" lang="ja-JP" altLang="en-US" smtClean="0"/>
              <a:t>8</a:t>
            </a:fld>
            <a:endParaRPr kumimoji="1" lang="ja-JP" altLang="en-US"/>
          </a:p>
        </p:txBody>
      </p:sp>
    </p:spTree>
    <p:extLst>
      <p:ext uri="{BB962C8B-B14F-4D97-AF65-F5344CB8AC3E}">
        <p14:creationId xmlns:p14="http://schemas.microsoft.com/office/powerpoint/2010/main" val="186443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F166E4-E81C-4704-8EE5-AE6864380B46}" type="slidenum">
              <a:rPr kumimoji="1" lang="ja-JP" altLang="en-US" smtClean="0"/>
              <a:t>9</a:t>
            </a:fld>
            <a:endParaRPr kumimoji="1" lang="ja-JP" altLang="en-US"/>
          </a:p>
        </p:txBody>
      </p:sp>
    </p:spTree>
    <p:extLst>
      <p:ext uri="{BB962C8B-B14F-4D97-AF65-F5344CB8AC3E}">
        <p14:creationId xmlns:p14="http://schemas.microsoft.com/office/powerpoint/2010/main" val="295439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4CF5DE-6E02-41C0-A50F-432978A90DD7}" type="slidenum">
              <a:rPr kumimoji="1" lang="ja-JP" altLang="en-US" smtClean="0"/>
              <a:t>12</a:t>
            </a:fld>
            <a:endParaRPr kumimoji="1" lang="ja-JP" altLang="en-US"/>
          </a:p>
        </p:txBody>
      </p:sp>
    </p:spTree>
    <p:extLst>
      <p:ext uri="{BB962C8B-B14F-4D97-AF65-F5344CB8AC3E}">
        <p14:creationId xmlns:p14="http://schemas.microsoft.com/office/powerpoint/2010/main" val="1622719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4CF5DE-6E02-41C0-A50F-432978A90DD7}" type="slidenum">
              <a:rPr kumimoji="1" lang="ja-JP" altLang="en-US" smtClean="0"/>
              <a:t>41</a:t>
            </a:fld>
            <a:endParaRPr kumimoji="1" lang="ja-JP" altLang="en-US"/>
          </a:p>
        </p:txBody>
      </p:sp>
    </p:spTree>
    <p:extLst>
      <p:ext uri="{BB962C8B-B14F-4D97-AF65-F5344CB8AC3E}">
        <p14:creationId xmlns:p14="http://schemas.microsoft.com/office/powerpoint/2010/main" val="612271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7" name="Date Placeholder 6"/>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8" name="Slide Number Placeholder 7"/>
          <p:cNvSpPr>
            <a:spLocks noGrp="1"/>
          </p:cNvSpPr>
          <p:nvPr>
            <p:ph type="sldNum" sz="quarter" idx="11"/>
          </p:nvPr>
        </p:nvSpPr>
        <p:spPr/>
        <p:txBody>
          <a:bodyPr/>
          <a:lstStyle/>
          <a:p>
            <a:fld id="{0E5C79AA-3CD5-4FBB-800C-D6BF2D29596B}" type="slidenum">
              <a:rPr kumimoji="1" lang="ja-JP" altLang="en-US" smtClean="0"/>
              <a:t>‹#›</a:t>
            </a:fld>
            <a:endParaRPr kumimoji="1" lang="ja-JP" altLang="en-US"/>
          </a:p>
        </p:txBody>
      </p:sp>
      <p:sp>
        <p:nvSpPr>
          <p:cNvPr id="9" name="Footer Placeholder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19" name="Footer Placeholder 18"/>
          <p:cNvSpPr>
            <a:spLocks noGrp="1"/>
          </p:cNvSpPr>
          <p:nvPr>
            <p:ph type="ftr" sz="quarter" idx="11"/>
          </p:nvPr>
        </p:nvSpPr>
        <p:spPr/>
        <p:txBody>
          <a:bodyPr/>
          <a:lstStyle/>
          <a:p>
            <a:endParaRPr kumimoji="1" lang="ja-JP" altLang="en-US">
              <a:solidFill>
                <a:srgbClr val="04617B">
                  <a:shade val="90000"/>
                </a:srgbClr>
              </a:solidFill>
            </a:endParaRPr>
          </a:p>
        </p:txBody>
      </p:sp>
      <p:sp>
        <p:nvSpPr>
          <p:cNvPr id="27" name="Slide Number Placeholder 26"/>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093167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18338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86533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97981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kumimoji="1" lang="ja-JP"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628438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kumimoji="1" lang="ja-JP"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3127549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kumimoji="1" lang="ja-JP"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9031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247536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Tree>
    <p:extLst>
      <p:ext uri="{BB962C8B-B14F-4D97-AF65-F5344CB8AC3E}">
        <p14:creationId xmlns:p14="http://schemas.microsoft.com/office/powerpoint/2010/main" val="215005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4266426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spTree>
    <p:extLst>
      <p:ext uri="{BB962C8B-B14F-4D97-AF65-F5344CB8AC3E}">
        <p14:creationId xmlns:p14="http://schemas.microsoft.com/office/powerpoint/2010/main" val="160569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Date Placeholder 4"/>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
        <p:nvSpPr>
          <p:cNvPr id="9" name="Content Placeholder 8"/>
          <p:cNvSpPr>
            <a:spLocks noGrp="1"/>
          </p:cNvSpPr>
          <p:nvPr>
            <p:ph sz="quarter" idx="13"/>
          </p:nvPr>
        </p:nvSpPr>
        <p:spPr>
          <a:xfrm>
            <a:off x="365760" y="1600200"/>
            <a:ext cx="4041648" cy="452628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
        <p:nvSpPr>
          <p:cNvPr id="11" name="Content Placeholder 10"/>
          <p:cNvSpPr>
            <a:spLocks noGrp="1"/>
          </p:cNvSpPr>
          <p:nvPr>
            <p:ph sz="quarter" idx="13"/>
          </p:nvPr>
        </p:nvSpPr>
        <p:spPr>
          <a:xfrm>
            <a:off x="457200" y="2212848"/>
            <a:ext cx="4041648" cy="391363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2FDCFA8-545B-4C5B-8133-AA3E5574B84E}" type="datetimeFigureOut">
              <a:rPr kumimoji="1" lang="ja-JP" altLang="en-US" smtClean="0"/>
              <a:t>2015/8/14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5C79AA-3CD5-4FBB-800C-D6BF2D29596B}"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2FDCFA8-545B-4C5B-8133-AA3E5574B84E}" type="datetimeFigureOut">
              <a:rPr kumimoji="1" lang="ja-JP" altLang="en-US" smtClean="0"/>
              <a:t>2015/8/14</a:t>
            </a:fld>
            <a:endParaRPr kumimoji="1" lang="ja-JP" alt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kumimoji="1" lang="ja-JP" alt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0E5C79AA-3CD5-4FBB-800C-D6BF2D29596B}" type="slidenum">
              <a:rPr kumimoji="1" lang="ja-JP" altLang="en-US" smtClean="0"/>
              <a:t>‹#›</a:t>
            </a:fld>
            <a:endParaRPr kumimoji="1" lang="ja-JP" alt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B81775D-0CED-4099-8140-1712E219734C}" type="datetimeFigureOut">
              <a:rPr kumimoji="1" lang="ja-JP" altLang="en-US" smtClean="0">
                <a:solidFill>
                  <a:srgbClr val="04617B">
                    <a:shade val="90000"/>
                  </a:srgbClr>
                </a:solidFill>
              </a:rPr>
              <a:pPr/>
              <a:t>2015/8/14</a:t>
            </a:fld>
            <a:endParaRPr kumimoji="1" lang="ja-JP" alt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DCBC97C-BF0A-4697-B2AE-692C10868241}" type="slidenum">
              <a:rPr kumimoji="1" lang="ja-JP" altLang="en-US" smtClean="0">
                <a:solidFill>
                  <a:srgbClr val="04617B">
                    <a:shade val="90000"/>
                  </a:srgbClr>
                </a:solidFill>
              </a:rPr>
              <a:pPr/>
              <a:t>‹#›</a:t>
            </a:fld>
            <a:endParaRPr kumimoji="1" lang="ja-JP" alt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grpSp>
    </p:spTree>
    <p:extLst>
      <p:ext uri="{BB962C8B-B14F-4D97-AF65-F5344CB8AC3E}">
        <p14:creationId xmlns:p14="http://schemas.microsoft.com/office/powerpoint/2010/main" val="16533800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0" y="0"/>
            <a:ext cx="9144000" cy="6858000"/>
          </a:xfrm>
        </p:spPr>
      </p:pic>
      <p:sp>
        <p:nvSpPr>
          <p:cNvPr id="3" name="タイトル 2"/>
          <p:cNvSpPr>
            <a:spLocks noGrp="1"/>
          </p:cNvSpPr>
          <p:nvPr>
            <p:ph type="title"/>
          </p:nvPr>
        </p:nvSpPr>
        <p:spPr>
          <a:xfrm>
            <a:off x="827584" y="-243408"/>
            <a:ext cx="6645424" cy="3528392"/>
          </a:xfrm>
        </p:spPr>
        <p:txBody>
          <a:bodyPr>
            <a:normAutofit/>
          </a:bodyPr>
          <a:lstStyle/>
          <a:p>
            <a:r>
              <a:rPr lang="ja-JP" altLang="en-US" dirty="0" smtClean="0">
                <a:solidFill>
                  <a:schemeClr val="accent1">
                    <a:lumMod val="50000"/>
                  </a:schemeClr>
                </a:solidFill>
                <a:latin typeface="HGP創英角ｺﾞｼｯｸUB" pitchFamily="50" charset="-128"/>
                <a:ea typeface="HGP創英角ｺﾞｼｯｸUB" pitchFamily="50" charset="-128"/>
              </a:rPr>
              <a:t>今、考えてみよう</a:t>
            </a:r>
            <a:r>
              <a:rPr lang="en-US" altLang="ja-JP" dirty="0" smtClean="0">
                <a:solidFill>
                  <a:schemeClr val="accent1">
                    <a:lumMod val="50000"/>
                  </a:schemeClr>
                </a:solidFill>
                <a:latin typeface="HGP創英角ｺﾞｼｯｸUB" pitchFamily="50" charset="-128"/>
                <a:ea typeface="HGP創英角ｺﾞｼｯｸUB" pitchFamily="50" charset="-128"/>
              </a:rPr>
              <a:t/>
            </a:r>
            <a:br>
              <a:rPr lang="en-US" altLang="ja-JP" dirty="0" smtClean="0">
                <a:solidFill>
                  <a:schemeClr val="accent1">
                    <a:lumMod val="50000"/>
                  </a:schemeClr>
                </a:solidFill>
                <a:latin typeface="HGP創英角ｺﾞｼｯｸUB" pitchFamily="50" charset="-128"/>
                <a:ea typeface="HGP創英角ｺﾞｼｯｸUB" pitchFamily="50" charset="-128"/>
              </a:rPr>
            </a:br>
            <a:r>
              <a:rPr lang="ja-JP" altLang="en-US" dirty="0" smtClean="0">
                <a:solidFill>
                  <a:schemeClr val="accent1">
                    <a:lumMod val="50000"/>
                  </a:schemeClr>
                </a:solidFill>
                <a:latin typeface="HGP創英角ｺﾞｼｯｸUB" pitchFamily="50" charset="-128"/>
                <a:ea typeface="HGP創英角ｺﾞｼｯｸUB" pitchFamily="50" charset="-128"/>
              </a:rPr>
              <a:t>火山</a:t>
            </a:r>
            <a:r>
              <a:rPr lang="ja-JP" altLang="en-US" dirty="0">
                <a:solidFill>
                  <a:schemeClr val="accent1">
                    <a:lumMod val="50000"/>
                  </a:schemeClr>
                </a:solidFill>
                <a:latin typeface="HGP創英角ｺﾞｼｯｸUB" pitchFamily="50" charset="-128"/>
                <a:ea typeface="HGP創英角ｺﾞｼｯｸUB" pitchFamily="50" charset="-128"/>
              </a:rPr>
              <a:t>と</a:t>
            </a:r>
            <a:r>
              <a:rPr lang="ja-JP" altLang="en-US" dirty="0" smtClean="0">
                <a:solidFill>
                  <a:schemeClr val="accent1">
                    <a:lumMod val="50000"/>
                  </a:schemeClr>
                </a:solidFill>
                <a:latin typeface="HGP創英角ｺﾞｼｯｸUB" pitchFamily="50" charset="-128"/>
                <a:ea typeface="HGP創英角ｺﾞｼｯｸUB" pitchFamily="50" charset="-128"/>
              </a:rPr>
              <a:t>の共生</a:t>
            </a:r>
            <a:r>
              <a:rPr lang="en-US" altLang="ja-JP" dirty="0">
                <a:solidFill>
                  <a:schemeClr val="accent1">
                    <a:lumMod val="50000"/>
                  </a:schemeClr>
                </a:solidFill>
                <a:latin typeface="HGP創英角ｺﾞｼｯｸUB" pitchFamily="50" charset="-128"/>
                <a:ea typeface="HGP創英角ｺﾞｼｯｸUB" pitchFamily="50" charset="-128"/>
              </a:rPr>
              <a:t/>
            </a:r>
            <a:br>
              <a:rPr lang="en-US" altLang="ja-JP" dirty="0">
                <a:solidFill>
                  <a:schemeClr val="accent1">
                    <a:lumMod val="50000"/>
                  </a:schemeClr>
                </a:solidFill>
                <a:latin typeface="HGP創英角ｺﾞｼｯｸUB" pitchFamily="50" charset="-128"/>
                <a:ea typeface="HGP創英角ｺﾞｼｯｸUB" pitchFamily="50" charset="-128"/>
              </a:rPr>
            </a:br>
            <a:r>
              <a:rPr lang="en-US" altLang="ja-JP" dirty="0" smtClean="0">
                <a:solidFill>
                  <a:schemeClr val="accent1">
                    <a:lumMod val="50000"/>
                  </a:schemeClr>
                </a:solidFill>
                <a:latin typeface="HGP創英角ｺﾞｼｯｸUB" pitchFamily="50" charset="-128"/>
                <a:ea typeface="HGP創英角ｺﾞｼｯｸUB" pitchFamily="50" charset="-128"/>
              </a:rPr>
              <a:t>      </a:t>
            </a:r>
            <a:endParaRPr kumimoji="1" lang="ja-JP" altLang="en-US" dirty="0">
              <a:solidFill>
                <a:schemeClr val="accent1">
                  <a:lumMod val="50000"/>
                </a:schemeClr>
              </a:solidFill>
              <a:latin typeface="HGP創英角ｺﾞｼｯｸUB" pitchFamily="50" charset="-128"/>
              <a:ea typeface="HGP創英角ｺﾞｼｯｸUB" pitchFamily="50" charset="-128"/>
            </a:endParaRPr>
          </a:p>
        </p:txBody>
      </p:sp>
      <p:sp>
        <p:nvSpPr>
          <p:cNvPr id="2" name="テキスト ボックス 1"/>
          <p:cNvSpPr txBox="1"/>
          <p:nvPr/>
        </p:nvSpPr>
        <p:spPr>
          <a:xfrm>
            <a:off x="467544" y="4941168"/>
            <a:ext cx="8208912" cy="1077218"/>
          </a:xfrm>
          <a:prstGeom prst="rect">
            <a:avLst/>
          </a:prstGeom>
          <a:noFill/>
        </p:spPr>
        <p:txBody>
          <a:bodyPr wrap="square" rtlCol="0">
            <a:spAutoFit/>
          </a:bodyPr>
          <a:lstStyle/>
          <a:p>
            <a:r>
              <a:rPr kumimoji="1" lang="ja-JP" altLang="en-US" sz="3200" dirty="0" smtClean="0">
                <a:solidFill>
                  <a:srgbClr val="FFFF00"/>
                </a:solidFill>
                <a:latin typeface="HGPｺﾞｼｯｸE" panose="020B0900000000000000" pitchFamily="50" charset="-128"/>
                <a:ea typeface="HGPｺﾞｼｯｸE" panose="020B0900000000000000" pitchFamily="50" charset="-128"/>
              </a:rPr>
              <a:t>　　　洞爺湖有珠火山マイスター</a:t>
            </a:r>
            <a:endParaRPr kumimoji="1" lang="en-US" altLang="ja-JP" sz="3200" dirty="0" smtClean="0">
              <a:solidFill>
                <a:srgbClr val="FFFF00"/>
              </a:solidFill>
              <a:latin typeface="HGPｺﾞｼｯｸE" panose="020B0900000000000000" pitchFamily="50" charset="-128"/>
              <a:ea typeface="HGPｺﾞｼｯｸE" panose="020B0900000000000000" pitchFamily="50" charset="-128"/>
            </a:endParaRPr>
          </a:p>
          <a:p>
            <a:r>
              <a:rPr lang="ja-JP" altLang="en-US" sz="3200" dirty="0">
                <a:solidFill>
                  <a:srgbClr val="FFFF00"/>
                </a:solidFill>
                <a:latin typeface="HGPｺﾞｼｯｸE" panose="020B0900000000000000" pitchFamily="50" charset="-128"/>
                <a:ea typeface="HGPｺﾞｼｯｸE" panose="020B0900000000000000" pitchFamily="50" charset="-128"/>
              </a:rPr>
              <a:t>　</a:t>
            </a:r>
            <a:r>
              <a:rPr lang="ja-JP" altLang="en-US" sz="3200" dirty="0" smtClean="0">
                <a:solidFill>
                  <a:srgbClr val="FFFF00"/>
                </a:solidFill>
                <a:latin typeface="HGPｺﾞｼｯｸE" panose="020B0900000000000000" pitchFamily="50" charset="-128"/>
                <a:ea typeface="HGPｺﾞｼｯｸE" panose="020B0900000000000000" pitchFamily="50" charset="-128"/>
              </a:rPr>
              <a:t>　　　　　　川南　恵美子　　　２０１５．７．１６</a:t>
            </a:r>
            <a:endParaRPr kumimoji="1" lang="ja-JP" altLang="en-US" sz="3200" dirty="0">
              <a:solidFill>
                <a:srgbClr val="FFFF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194027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6" name="Picture 2" descr="F:\かわなみ写真\PB145056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39"/>
            <a:ext cx="9972602" cy="673606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359024" y="932820"/>
            <a:ext cx="8784976" cy="1200329"/>
          </a:xfrm>
          <a:prstGeom prst="rect">
            <a:avLst/>
          </a:prstGeom>
          <a:noFill/>
        </p:spPr>
        <p:txBody>
          <a:bodyPr wrap="square" rtlCol="0">
            <a:spAutoFit/>
          </a:bodyPr>
          <a:lstStyle/>
          <a:p>
            <a:r>
              <a:rPr kumimoji="1" lang="ja-JP" altLang="en-US" sz="3600" dirty="0" smtClean="0">
                <a:solidFill>
                  <a:srgbClr val="0070C0"/>
                </a:solidFill>
                <a:latin typeface="HGSｺﾞｼｯｸE" panose="020B0900000000000000" pitchFamily="50" charset="-128"/>
                <a:ea typeface="HGSｺﾞｼｯｸE" panose="020B0900000000000000" pitchFamily="50" charset="-128"/>
              </a:rPr>
              <a:t>火山</a:t>
            </a:r>
            <a:r>
              <a:rPr lang="ja-JP" altLang="en-US" sz="3600" dirty="0" smtClean="0">
                <a:solidFill>
                  <a:srgbClr val="0070C0"/>
                </a:solidFill>
                <a:latin typeface="HGSｺﾞｼｯｸE" panose="020B0900000000000000" pitchFamily="50" charset="-128"/>
                <a:ea typeface="HGSｺﾞｼｯｸE" panose="020B0900000000000000" pitchFamily="50" charset="-128"/>
              </a:rPr>
              <a:t>マイスターを目指したきっかけは</a:t>
            </a:r>
            <a:endParaRPr lang="en-US" altLang="ja-JP" sz="3600" dirty="0" smtClean="0">
              <a:solidFill>
                <a:srgbClr val="0070C0"/>
              </a:solidFill>
              <a:latin typeface="HGSｺﾞｼｯｸE" panose="020B0900000000000000" pitchFamily="50" charset="-128"/>
              <a:ea typeface="HGSｺﾞｼｯｸE" panose="020B0900000000000000" pitchFamily="50" charset="-128"/>
            </a:endParaRPr>
          </a:p>
          <a:p>
            <a:r>
              <a:rPr kumimoji="1" lang="ja-JP" altLang="en-US" sz="3600" dirty="0" smtClean="0">
                <a:solidFill>
                  <a:srgbClr val="0070C0"/>
                </a:solidFill>
                <a:latin typeface="HGSｺﾞｼｯｸE" panose="020B0900000000000000" pitchFamily="50" charset="-128"/>
                <a:ea typeface="HGSｺﾞｼｯｸE" panose="020B0900000000000000" pitchFamily="50" charset="-128"/>
              </a:rPr>
              <a:t>この温泉でした。</a:t>
            </a:r>
            <a:endParaRPr kumimoji="1" lang="en-US" altLang="ja-JP" sz="3600" dirty="0" smtClean="0">
              <a:solidFill>
                <a:srgbClr val="0070C0"/>
              </a:solidFill>
              <a:latin typeface="HGSｺﾞｼｯｸE" panose="020B0900000000000000" pitchFamily="50" charset="-128"/>
              <a:ea typeface="HGSｺﾞｼｯｸE" panose="020B0900000000000000" pitchFamily="50" charset="-128"/>
            </a:endParaRPr>
          </a:p>
        </p:txBody>
      </p:sp>
      <p:sp>
        <p:nvSpPr>
          <p:cNvPr id="6" name="テキスト ボックス 5"/>
          <p:cNvSpPr txBox="1"/>
          <p:nvPr/>
        </p:nvSpPr>
        <p:spPr>
          <a:xfrm>
            <a:off x="665118" y="4149080"/>
            <a:ext cx="9145018" cy="2862322"/>
          </a:xfrm>
          <a:prstGeom prst="rect">
            <a:avLst/>
          </a:prstGeom>
          <a:noFill/>
        </p:spPr>
        <p:txBody>
          <a:bodyPr wrap="square" rtlCol="0">
            <a:spAutoFit/>
          </a:bodyPr>
          <a:lstStyle/>
          <a:p>
            <a:endParaRPr kumimoji="1" lang="en-US" altLang="ja-JP" sz="3600" dirty="0" smtClean="0">
              <a:solidFill>
                <a:srgbClr val="FFFF00"/>
              </a:solidFill>
              <a:latin typeface="HGSｺﾞｼｯｸE" panose="020B0900000000000000" pitchFamily="50" charset="-128"/>
              <a:ea typeface="HGSｺﾞｼｯｸE" panose="020B0900000000000000" pitchFamily="50" charset="-128"/>
            </a:endParaRPr>
          </a:p>
          <a:p>
            <a:r>
              <a:rPr kumimoji="1" lang="ja-JP" altLang="en-US" sz="3600" dirty="0" smtClean="0">
                <a:solidFill>
                  <a:srgbClr val="FFFF00"/>
                </a:solidFill>
                <a:latin typeface="HGSｺﾞｼｯｸE" panose="020B0900000000000000" pitchFamily="50" charset="-128"/>
                <a:ea typeface="HGSｺﾞｼｯｸE" panose="020B0900000000000000" pitchFamily="50" charset="-128"/>
              </a:rPr>
              <a:t>日本全国にある温泉と「温泉ブーム」</a:t>
            </a:r>
            <a:endParaRPr kumimoji="1" lang="en-US" altLang="ja-JP" sz="3600" dirty="0" smtClean="0">
              <a:solidFill>
                <a:srgbClr val="FFFF00"/>
              </a:solidFill>
              <a:latin typeface="HGSｺﾞｼｯｸE" panose="020B0900000000000000" pitchFamily="50" charset="-128"/>
              <a:ea typeface="HGSｺﾞｼｯｸE" panose="020B0900000000000000" pitchFamily="50" charset="-128"/>
            </a:endParaRPr>
          </a:p>
          <a:p>
            <a:r>
              <a:rPr lang="ja-JP" altLang="en-US" sz="3600" dirty="0" smtClean="0">
                <a:solidFill>
                  <a:srgbClr val="FFFF00"/>
                </a:solidFill>
                <a:latin typeface="HGSｺﾞｼｯｸE" panose="020B0900000000000000" pitchFamily="50" charset="-128"/>
                <a:ea typeface="HGSｺﾞｼｯｸE" panose="020B0900000000000000" pitchFamily="50" charset="-128"/>
              </a:rPr>
              <a:t>日本はどういう国なのか？火山についてもっと皆が知るべきでは？？</a:t>
            </a:r>
            <a:endParaRPr kumimoji="1" lang="en-US" altLang="ja-JP" sz="3600" dirty="0" smtClean="0">
              <a:solidFill>
                <a:srgbClr val="FFFF00"/>
              </a:solidFill>
              <a:latin typeface="HGSｺﾞｼｯｸE" panose="020B0900000000000000" pitchFamily="50" charset="-128"/>
              <a:ea typeface="HGSｺﾞｼｯｸE" panose="020B0900000000000000" pitchFamily="50" charset="-128"/>
            </a:endParaRPr>
          </a:p>
          <a:p>
            <a:endParaRPr kumimoji="1" lang="ja-JP" altLang="en-US" sz="3600" dirty="0">
              <a:solidFill>
                <a:srgbClr val="FFC000"/>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764395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latin typeface="HGPｺﾞｼｯｸE" pitchFamily="50" charset="-128"/>
                <a:ea typeface="HGPｺﾞｼｯｸE" pitchFamily="50" charset="-128"/>
              </a:rPr>
              <a:t>火山マイスター制度とは・・・</a:t>
            </a:r>
            <a:endParaRPr kumimoji="1" lang="ja-JP" altLang="en-US" sz="4000" dirty="0">
              <a:latin typeface="HGPｺﾞｼｯｸE" pitchFamily="50" charset="-128"/>
              <a:ea typeface="HGPｺﾞｼｯｸE" pitchFamily="50" charset="-128"/>
            </a:endParaRPr>
          </a:p>
        </p:txBody>
      </p:sp>
      <p:sp>
        <p:nvSpPr>
          <p:cNvPr id="3" name="コンテンツ プレースホルダー 2"/>
          <p:cNvSpPr>
            <a:spLocks noGrp="1"/>
          </p:cNvSpPr>
          <p:nvPr>
            <p:ph idx="1"/>
          </p:nvPr>
        </p:nvSpPr>
        <p:spPr>
          <a:xfrm>
            <a:off x="179512" y="2204864"/>
            <a:ext cx="8856985" cy="5040560"/>
          </a:xfrm>
        </p:spPr>
        <p:txBody>
          <a:bodyPr>
            <a:normAutofit/>
          </a:bodyPr>
          <a:lstStyle/>
          <a:p>
            <a:pPr marL="0" indent="0">
              <a:buNone/>
            </a:pPr>
            <a:r>
              <a:rPr lang="ja-JP" altLang="en-US" sz="2800" dirty="0" smtClean="0">
                <a:solidFill>
                  <a:schemeClr val="tx1"/>
                </a:solidFill>
                <a:latin typeface="HGPｺﾞｼｯｸE" pitchFamily="50" charset="-128"/>
                <a:ea typeface="HGPｺﾞｼｯｸE" pitchFamily="50" charset="-128"/>
              </a:rPr>
              <a:t>平成１９年より胆振総合振興局が取り組みを開始。</a:t>
            </a:r>
            <a:endParaRPr lang="en-US" altLang="ja-JP" sz="2800" dirty="0" smtClean="0">
              <a:solidFill>
                <a:schemeClr val="tx1"/>
              </a:solidFill>
              <a:latin typeface="HGPｺﾞｼｯｸE" pitchFamily="50" charset="-128"/>
              <a:ea typeface="HGPｺﾞｼｯｸE" pitchFamily="50" charset="-128"/>
            </a:endParaRPr>
          </a:p>
          <a:p>
            <a:pPr marL="0" indent="0">
              <a:buNone/>
            </a:pPr>
            <a:r>
              <a:rPr lang="ja-JP" altLang="en-US" sz="2800" dirty="0" smtClean="0">
                <a:solidFill>
                  <a:schemeClr val="tx1"/>
                </a:solidFill>
                <a:latin typeface="HGPｺﾞｼｯｸE" pitchFamily="50" charset="-128"/>
                <a:ea typeface="HGPｺﾞｼｯｸE" pitchFamily="50" charset="-128"/>
              </a:rPr>
              <a:t>　　　　　（次の噴火に向けて、キーパーソンとなる</a:t>
            </a:r>
            <a:endParaRPr lang="en-US" altLang="ja-JP" sz="2800" dirty="0" smtClean="0">
              <a:solidFill>
                <a:schemeClr val="tx1"/>
              </a:solidFill>
              <a:latin typeface="HGPｺﾞｼｯｸE" pitchFamily="50" charset="-128"/>
              <a:ea typeface="HGPｺﾞｼｯｸE" pitchFamily="50" charset="-128"/>
            </a:endParaRPr>
          </a:p>
          <a:p>
            <a:pPr marL="0" indent="0">
              <a:buNone/>
            </a:pPr>
            <a:r>
              <a:rPr lang="ja-JP" altLang="en-US" sz="2800" dirty="0" smtClean="0">
                <a:solidFill>
                  <a:schemeClr val="tx1"/>
                </a:solidFill>
                <a:latin typeface="HGPｺﾞｼｯｸE" pitchFamily="50" charset="-128"/>
                <a:ea typeface="HGPｺﾞｼｯｸE" pitchFamily="50" charset="-128"/>
              </a:rPr>
              <a:t>　　　　　　　　　民間の人々を育てたい、という目的のもと）</a:t>
            </a:r>
            <a:endParaRPr lang="en-US" altLang="ja-JP" sz="2800" dirty="0" smtClean="0">
              <a:solidFill>
                <a:schemeClr val="tx1"/>
              </a:solidFill>
              <a:latin typeface="HGPｺﾞｼｯｸE" pitchFamily="50" charset="-128"/>
              <a:ea typeface="HGPｺﾞｼｯｸE" pitchFamily="50" charset="-128"/>
            </a:endParaRPr>
          </a:p>
          <a:p>
            <a:pPr marL="0" indent="0">
              <a:buNone/>
            </a:pPr>
            <a:endParaRPr lang="en-US" altLang="ja-JP" sz="2800" dirty="0" smtClean="0">
              <a:solidFill>
                <a:schemeClr val="tx1"/>
              </a:solidFill>
              <a:latin typeface="HGPｺﾞｼｯｸE" pitchFamily="50" charset="-128"/>
              <a:ea typeface="HGPｺﾞｼｯｸE" pitchFamily="50" charset="-128"/>
            </a:endParaRPr>
          </a:p>
          <a:p>
            <a:pPr marL="0" indent="0">
              <a:buNone/>
            </a:pPr>
            <a:r>
              <a:rPr lang="ja-JP" altLang="en-US" sz="2800" dirty="0" smtClean="0">
                <a:solidFill>
                  <a:schemeClr val="tx1"/>
                </a:solidFill>
                <a:latin typeface="HGPｺﾞｼｯｸE" pitchFamily="50" charset="-128"/>
                <a:ea typeface="HGPｺﾞｼｯｸE" pitchFamily="50" charset="-128"/>
              </a:rPr>
              <a:t>平成２０年より認定審査実施　　火山マイスター１期生誕生</a:t>
            </a:r>
            <a:endParaRPr lang="en-US" altLang="ja-JP" sz="2800" dirty="0" smtClean="0">
              <a:solidFill>
                <a:schemeClr val="tx1"/>
              </a:solidFill>
              <a:latin typeface="HGPｺﾞｼｯｸE" pitchFamily="50" charset="-128"/>
              <a:ea typeface="HGPｺﾞｼｯｸE" pitchFamily="50" charset="-128"/>
            </a:endParaRPr>
          </a:p>
          <a:p>
            <a:pPr marL="0" indent="0">
              <a:buNone/>
            </a:pPr>
            <a:endParaRPr lang="en-US" altLang="ja-JP" sz="2800" dirty="0">
              <a:solidFill>
                <a:schemeClr val="tx1"/>
              </a:solidFill>
              <a:latin typeface="HGPｺﾞｼｯｸE" pitchFamily="50" charset="-128"/>
              <a:ea typeface="HGPｺﾞｼｯｸE" pitchFamily="50" charset="-128"/>
            </a:endParaRPr>
          </a:p>
          <a:p>
            <a:pPr marL="0" indent="0">
              <a:buNone/>
            </a:pPr>
            <a:r>
              <a:rPr lang="ja-JP" altLang="en-US" sz="2800" dirty="0" smtClean="0">
                <a:solidFill>
                  <a:schemeClr val="tx1"/>
                </a:solidFill>
                <a:latin typeface="HGPｺﾞｼｯｸE" pitchFamily="50" charset="-128"/>
                <a:ea typeface="HGPｺﾞｼｯｸE" pitchFamily="50" charset="-128"/>
              </a:rPr>
              <a:t>現在第７期生まで　　３５人　</a:t>
            </a:r>
            <a:endParaRPr lang="en-US" altLang="ja-JP" sz="2800" dirty="0" smtClean="0">
              <a:solidFill>
                <a:schemeClr val="tx1"/>
              </a:solidFill>
              <a:latin typeface="HGPｺﾞｼｯｸE" pitchFamily="50" charset="-128"/>
              <a:ea typeface="HGPｺﾞｼｯｸE" pitchFamily="50" charset="-128"/>
            </a:endParaRPr>
          </a:p>
          <a:p>
            <a:pPr marL="0" indent="0">
              <a:buNone/>
            </a:pPr>
            <a:r>
              <a:rPr lang="ja-JP" altLang="en-US" sz="2800" dirty="0">
                <a:solidFill>
                  <a:schemeClr val="tx1"/>
                </a:solidFill>
                <a:latin typeface="HGPｺﾞｼｯｸE" pitchFamily="50" charset="-128"/>
                <a:ea typeface="HGPｺﾞｼｯｸE" pitchFamily="50" charset="-128"/>
              </a:rPr>
              <a:t>　</a:t>
            </a:r>
            <a:r>
              <a:rPr lang="ja-JP" altLang="en-US" sz="2800" dirty="0" smtClean="0">
                <a:solidFill>
                  <a:schemeClr val="tx1"/>
                </a:solidFill>
                <a:latin typeface="HGPｺﾞｼｯｸE" pitchFamily="50" charset="-128"/>
                <a:ea typeface="HGPｺﾞｼｯｸE" pitchFamily="50" charset="-128"/>
              </a:rPr>
              <a:t>火山マイスターネットワークとして活動中</a:t>
            </a:r>
            <a:endParaRPr lang="en-US" altLang="ja-JP" sz="2800" dirty="0" smtClean="0">
              <a:solidFill>
                <a:schemeClr val="tx1"/>
              </a:solidFill>
              <a:latin typeface="HGPｺﾞｼｯｸE" pitchFamily="50" charset="-128"/>
              <a:ea typeface="HGPｺﾞｼｯｸE" pitchFamily="50" charset="-128"/>
            </a:endParaRPr>
          </a:p>
          <a:p>
            <a:pPr marL="0" indent="0">
              <a:buNone/>
            </a:pPr>
            <a:r>
              <a:rPr lang="ja-JP" altLang="en-US" sz="2800" dirty="0">
                <a:solidFill>
                  <a:schemeClr val="tx1"/>
                </a:solidFill>
                <a:latin typeface="HGPｺﾞｼｯｸE" pitchFamily="50" charset="-128"/>
                <a:ea typeface="HGPｺﾞｼｯｸE" pitchFamily="50" charset="-128"/>
              </a:rPr>
              <a:t>　</a:t>
            </a:r>
            <a:endParaRPr lang="en-US" altLang="ja-JP" dirty="0" smtClean="0">
              <a:solidFill>
                <a:schemeClr val="tx1"/>
              </a:solidFill>
            </a:endParaRPr>
          </a:p>
        </p:txBody>
      </p:sp>
    </p:spTree>
    <p:extLst>
      <p:ext uri="{BB962C8B-B14F-4D97-AF65-F5344CB8AC3E}">
        <p14:creationId xmlns:p14="http://schemas.microsoft.com/office/powerpoint/2010/main" val="3583003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8575"/>
            <a:ext cx="8229600" cy="1600200"/>
          </a:xfrm>
        </p:spPr>
        <p:txBody>
          <a:bodyPr/>
          <a:lstStyle/>
          <a:p>
            <a:r>
              <a:rPr kumimoji="1" lang="ja-JP" altLang="en-US" sz="3600" dirty="0" smtClean="0">
                <a:solidFill>
                  <a:srgbClr val="0070C0"/>
                </a:solidFill>
                <a:latin typeface="HGSｺﾞｼｯｸE" panose="020B0900000000000000" pitchFamily="50" charset="-128"/>
                <a:ea typeface="HGSｺﾞｼｯｸE" panose="020B0900000000000000" pitchFamily="50" charset="-128"/>
              </a:rPr>
              <a:t>私達マイスターは</a:t>
            </a:r>
            <a:r>
              <a:rPr kumimoji="1" lang="en-US" altLang="ja-JP" sz="3600" dirty="0" smtClean="0">
                <a:solidFill>
                  <a:srgbClr val="0070C0"/>
                </a:solidFill>
                <a:latin typeface="HGSｺﾞｼｯｸE" panose="020B0900000000000000" pitchFamily="50" charset="-128"/>
                <a:ea typeface="HGSｺﾞｼｯｸE" panose="020B0900000000000000" pitchFamily="50" charset="-128"/>
              </a:rPr>
              <a:t/>
            </a:r>
            <a:br>
              <a:rPr kumimoji="1" lang="en-US" altLang="ja-JP" sz="3600" dirty="0" smtClean="0">
                <a:solidFill>
                  <a:srgbClr val="0070C0"/>
                </a:solidFill>
                <a:latin typeface="HGSｺﾞｼｯｸE" panose="020B0900000000000000" pitchFamily="50" charset="-128"/>
                <a:ea typeface="HGSｺﾞｼｯｸE" panose="020B0900000000000000" pitchFamily="50" charset="-128"/>
              </a:rPr>
            </a:br>
            <a:r>
              <a:rPr kumimoji="1" lang="ja-JP" altLang="en-US" sz="3600" dirty="0" smtClean="0">
                <a:solidFill>
                  <a:srgbClr val="0070C0"/>
                </a:solidFill>
                <a:latin typeface="HGSｺﾞｼｯｸE" panose="020B0900000000000000" pitchFamily="50" charset="-128"/>
                <a:ea typeface="HGSｺﾞｼｯｸE" panose="020B0900000000000000" pitchFamily="50" charset="-128"/>
              </a:rPr>
              <a:t>こんなことをしています</a:t>
            </a:r>
            <a:endParaRPr kumimoji="1" lang="ja-JP" altLang="en-US" sz="3600" dirty="0">
              <a:solidFill>
                <a:srgbClr val="0070C0"/>
              </a:solidFill>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p:txBody>
          <a:bodyPr/>
          <a:lstStyle/>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・火山ガイド</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kumimoji="1" lang="ja-JP" altLang="en-US" dirty="0" smtClean="0">
                <a:solidFill>
                  <a:srgbClr val="002060"/>
                </a:solidFill>
                <a:latin typeface="HGPｺﾞｼｯｸE" panose="020B0900000000000000" pitchFamily="50" charset="-128"/>
                <a:ea typeface="HGPｺﾞｼｯｸE" panose="020B0900000000000000" pitchFamily="50" charset="-128"/>
              </a:rPr>
              <a:t>・地元の小中学校への出前授業</a:t>
            </a:r>
            <a:endParaRPr kumimoji="1"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・大学での講義</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a:solidFill>
                  <a:srgbClr val="002060"/>
                </a:solidFill>
                <a:latin typeface="HGPｺﾞｼｯｸE" panose="020B0900000000000000" pitchFamily="50" charset="-128"/>
                <a:ea typeface="HGPｺﾞｼｯｸE" panose="020B0900000000000000" pitchFamily="50" charset="-128"/>
              </a:rPr>
              <a:t>・</a:t>
            </a:r>
            <a:r>
              <a:rPr lang="ja-JP" altLang="en-US" dirty="0" smtClean="0">
                <a:solidFill>
                  <a:srgbClr val="002060"/>
                </a:solidFill>
                <a:latin typeface="HGPｺﾞｼｯｸE" panose="020B0900000000000000" pitchFamily="50" charset="-128"/>
                <a:ea typeface="HGPｺﾞｼｯｸE" panose="020B0900000000000000" pitchFamily="50" charset="-128"/>
              </a:rPr>
              <a:t>子供郷土史講座や地元むけ防災、減災学習会のお手伝い</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・マイスター独自の勉強会、探検</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・マイスター主催の講習会や学習会</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・コミュニティＦＭでレギュラー番組（週二回）</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・室蘭民報誌（新聞）に連載（月</a:t>
            </a:r>
            <a:r>
              <a:rPr lang="en-US" altLang="ja-JP" dirty="0" smtClean="0">
                <a:solidFill>
                  <a:srgbClr val="002060"/>
                </a:solidFill>
                <a:latin typeface="HGPｺﾞｼｯｸE" panose="020B0900000000000000" pitchFamily="50" charset="-128"/>
                <a:ea typeface="HGPｺﾞｼｯｸE" panose="020B0900000000000000" pitchFamily="50" charset="-128"/>
              </a:rPr>
              <a:t>2</a:t>
            </a:r>
            <a:r>
              <a:rPr lang="ja-JP" altLang="en-US" dirty="0" smtClean="0">
                <a:solidFill>
                  <a:srgbClr val="002060"/>
                </a:solidFill>
                <a:latin typeface="HGPｺﾞｼｯｸE" panose="020B0900000000000000" pitchFamily="50" charset="-128"/>
                <a:ea typeface="HGPｺﾞｼｯｸE" panose="020B0900000000000000" pitchFamily="50" charset="-128"/>
              </a:rPr>
              <a:t>回）</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kumimoji="1" lang="ja-JP" altLang="en-US" dirty="0" smtClean="0">
                <a:solidFill>
                  <a:srgbClr val="002060"/>
                </a:solidFill>
                <a:latin typeface="HGPｺﾞｼｯｸE" panose="020B0900000000000000" pitchFamily="50" charset="-128"/>
                <a:ea typeface="HGPｺﾞｼｯｸE" panose="020B0900000000000000" pitchFamily="50" charset="-128"/>
              </a:rPr>
              <a:t>・学会やジオパーク関連のイベントでの講演、発表</a:t>
            </a:r>
            <a:endParaRPr kumimoji="1"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rgbClr val="002060"/>
                </a:solidFill>
                <a:latin typeface="HGPｺﾞｼｯｸE" panose="020B0900000000000000" pitchFamily="50" charset="-128"/>
                <a:ea typeface="HGPｺﾞｼｯｸE" panose="020B0900000000000000" pitchFamily="50" charset="-128"/>
              </a:rPr>
              <a:t>・ＪＩＣＡなどの防災研修への協力</a:t>
            </a:r>
            <a:endParaRPr lang="en-US" altLang="ja-JP" dirty="0" smtClean="0">
              <a:solidFill>
                <a:srgbClr val="002060"/>
              </a:solidFill>
              <a:latin typeface="HGPｺﾞｼｯｸE" panose="020B0900000000000000" pitchFamily="50" charset="-128"/>
              <a:ea typeface="HGPｺﾞｼｯｸE" panose="020B0900000000000000" pitchFamily="50" charset="-128"/>
            </a:endParaRPr>
          </a:p>
          <a:p>
            <a:pPr marL="0" indent="0">
              <a:buNone/>
            </a:pPr>
            <a:endParaRPr kumimoji="1" lang="ja-JP" altLang="en-US" dirty="0">
              <a:solidFill>
                <a:srgbClr val="00206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685691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24744"/>
          </a:xfrm>
        </p:spPr>
        <p:txBody>
          <a:bodyPr/>
          <a:lstStyle/>
          <a:p>
            <a:r>
              <a:rPr kumimoji="1" lang="ja-JP" altLang="en-US" sz="3600" dirty="0" smtClean="0">
                <a:latin typeface="HGSｺﾞｼｯｸE" panose="020B0900000000000000" pitchFamily="50" charset="-128"/>
                <a:ea typeface="HGSｺﾞｼｯｸE" panose="020B0900000000000000" pitchFamily="50" charset="-128"/>
              </a:rPr>
              <a:t>火山マイスター　現在</a:t>
            </a:r>
            <a:r>
              <a:rPr kumimoji="1" lang="en-US" altLang="ja-JP" sz="3600" dirty="0" smtClean="0">
                <a:latin typeface="HGSｺﾞｼｯｸE" panose="020B0900000000000000" pitchFamily="50" charset="-128"/>
                <a:ea typeface="HGSｺﾞｼｯｸE" panose="020B0900000000000000" pitchFamily="50" charset="-128"/>
              </a:rPr>
              <a:t>35</a:t>
            </a:r>
            <a:r>
              <a:rPr kumimoji="1" lang="ja-JP" altLang="en-US" sz="3600" dirty="0" smtClean="0">
                <a:latin typeface="HGSｺﾞｼｯｸE" panose="020B0900000000000000" pitchFamily="50" charset="-128"/>
                <a:ea typeface="HGSｺﾞｼｯｸE" panose="020B0900000000000000" pitchFamily="50" charset="-128"/>
              </a:rPr>
              <a:t>人</a:t>
            </a:r>
            <a:r>
              <a:rPr lang="ja-JP" altLang="en-US" sz="3600" dirty="0">
                <a:latin typeface="HGSｺﾞｼｯｸE" panose="020B0900000000000000" pitchFamily="50" charset="-128"/>
                <a:ea typeface="HGSｺﾞｼｯｸE" panose="020B0900000000000000" pitchFamily="50" charset="-128"/>
              </a:rPr>
              <a:t>　</a:t>
            </a:r>
            <a:r>
              <a:rPr lang="en-US" altLang="ja-JP" sz="3600" dirty="0">
                <a:latin typeface="HGSｺﾞｼｯｸE" panose="020B0900000000000000" pitchFamily="50" charset="-128"/>
                <a:ea typeface="HGSｺﾞｼｯｸE" panose="020B0900000000000000" pitchFamily="50" charset="-128"/>
              </a:rPr>
              <a:t>1</a:t>
            </a:r>
            <a:r>
              <a:rPr lang="ja-JP" altLang="en-US" sz="3600" dirty="0" smtClean="0">
                <a:latin typeface="HGSｺﾞｼｯｸE" panose="020B0900000000000000" pitchFamily="50" charset="-128"/>
                <a:ea typeface="HGSｺﾞｼｯｸE" panose="020B0900000000000000" pitchFamily="50" charset="-128"/>
              </a:rPr>
              <a:t>期～</a:t>
            </a:r>
            <a:r>
              <a:rPr lang="en-US" altLang="ja-JP" sz="3600" dirty="0" smtClean="0">
                <a:latin typeface="HGSｺﾞｼｯｸE" panose="020B0900000000000000" pitchFamily="50" charset="-128"/>
                <a:ea typeface="HGSｺﾞｼｯｸE" panose="020B0900000000000000" pitchFamily="50" charset="-128"/>
              </a:rPr>
              <a:t>7</a:t>
            </a:r>
            <a:r>
              <a:rPr lang="ja-JP" altLang="en-US" sz="3600" dirty="0" smtClean="0">
                <a:latin typeface="HGSｺﾞｼｯｸE" panose="020B0900000000000000" pitchFamily="50" charset="-128"/>
                <a:ea typeface="HGSｺﾞｼｯｸE" panose="020B0900000000000000" pitchFamily="50" charset="-128"/>
              </a:rPr>
              <a:t>期</a:t>
            </a:r>
            <a:endParaRPr kumimoji="1" lang="ja-JP" altLang="en-US" sz="3600" dirty="0">
              <a:latin typeface="HGSｺﾞｼｯｸE" panose="020B0900000000000000" pitchFamily="50" charset="-128"/>
              <a:ea typeface="HGSｺﾞｼｯｸE" panose="020B0900000000000000" pitchFamily="50" charset="-128"/>
            </a:endParaRPr>
          </a:p>
        </p:txBody>
      </p:sp>
      <p:pic>
        <p:nvPicPr>
          <p:cNvPr id="15362" name="Picture 2" descr="C:\Users\emiko\Downloads\全員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7229038"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25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しょ</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descr="C:\Users\emiko\Desktop\090509エコ友銀沼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27" y="-317360"/>
            <a:ext cx="9338268" cy="730528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346544" y="692696"/>
            <a:ext cx="9937104" cy="1754326"/>
          </a:xfrm>
          <a:prstGeom prst="rect">
            <a:avLst/>
          </a:prstGeom>
          <a:noFill/>
        </p:spPr>
        <p:txBody>
          <a:bodyPr wrap="square" rtlCol="0">
            <a:spAutoFit/>
          </a:bodyPr>
          <a:lstStyle/>
          <a:p>
            <a:r>
              <a:rPr kumimoji="1" lang="ja-JP" altLang="en-US" sz="3600" dirty="0" smtClean="0">
                <a:solidFill>
                  <a:srgbClr val="FFFF00"/>
                </a:solidFill>
                <a:latin typeface="HGP創英角ｺﾞｼｯｸUB" panose="020B0900000000000000" pitchFamily="50" charset="-128"/>
                <a:ea typeface="HGP創英角ｺﾞｼｯｸUB" panose="020B0900000000000000" pitchFamily="50" charset="-128"/>
              </a:rPr>
              <a:t>火山マイスターとして２００９年から</a:t>
            </a:r>
            <a:endParaRPr kumimoji="1" lang="en-US" altLang="ja-JP" sz="3600" dirty="0" smtClean="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3600" dirty="0" smtClean="0">
                <a:solidFill>
                  <a:srgbClr val="FFFF00"/>
                </a:solidFill>
                <a:latin typeface="HGP創英角ｺﾞｼｯｸUB" panose="020B0900000000000000" pitchFamily="50" charset="-128"/>
                <a:ea typeface="HGP創英角ｺﾞｼｯｸUB" panose="020B0900000000000000" pitchFamily="50" charset="-128"/>
              </a:rPr>
              <a:t>　　　　　　　　　　　　　　　活動</a:t>
            </a:r>
            <a:r>
              <a:rPr lang="ja-JP" altLang="en-US" sz="3600" dirty="0">
                <a:solidFill>
                  <a:srgbClr val="FFFF00"/>
                </a:solidFill>
                <a:latin typeface="HGP創英角ｺﾞｼｯｸUB" panose="020B0900000000000000" pitchFamily="50" charset="-128"/>
                <a:ea typeface="HGP創英角ｺﾞｼｯｸUB" panose="020B0900000000000000" pitchFamily="50" charset="-128"/>
              </a:rPr>
              <a:t>して</a:t>
            </a:r>
            <a:r>
              <a:rPr lang="ja-JP" altLang="en-US" sz="3600" dirty="0" smtClean="0">
                <a:solidFill>
                  <a:srgbClr val="FFFF00"/>
                </a:solidFill>
                <a:latin typeface="HGP創英角ｺﾞｼｯｸUB" panose="020B0900000000000000" pitchFamily="50" charset="-128"/>
                <a:ea typeface="HGP創英角ｺﾞｼｯｸUB" panose="020B0900000000000000" pitchFamily="50" charset="-128"/>
              </a:rPr>
              <a:t>います</a:t>
            </a:r>
            <a:endParaRPr lang="en-US" altLang="ja-JP" sz="3600" dirty="0" smtClean="0">
              <a:solidFill>
                <a:srgbClr val="FFFF00"/>
              </a:solidFill>
              <a:latin typeface="HGP創英角ｺﾞｼｯｸUB" panose="020B0900000000000000" pitchFamily="50" charset="-128"/>
              <a:ea typeface="HGP創英角ｺﾞｼｯｸUB" panose="020B0900000000000000" pitchFamily="50" charset="-128"/>
            </a:endParaRPr>
          </a:p>
          <a:p>
            <a:endParaRPr kumimoji="1" lang="en-US" altLang="ja-JP" sz="3600" dirty="0" smtClean="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0" y="1844824"/>
            <a:ext cx="6660231" cy="1569660"/>
          </a:xfrm>
          <a:prstGeom prst="rect">
            <a:avLst/>
          </a:prstGeom>
          <a:noFill/>
        </p:spPr>
        <p:txBody>
          <a:bodyPr wrap="square" rtlCol="0">
            <a:spAutoFit/>
          </a:bodyPr>
          <a:lstStyle/>
          <a:p>
            <a:r>
              <a:rPr kumimoji="1" lang="ja-JP" altLang="en-US" sz="3200" dirty="0" smtClean="0">
                <a:latin typeface="HGSｺﾞｼｯｸE" panose="020B0900000000000000" pitchFamily="50" charset="-128"/>
                <a:ea typeface="HGSｺﾞｼｯｸE" panose="020B0900000000000000" pitchFamily="50" charset="-128"/>
              </a:rPr>
              <a:t>いち早く変化に気づき、専門家に</a:t>
            </a:r>
            <a:endParaRPr kumimoji="1" lang="en-US" altLang="ja-JP" sz="3200" dirty="0" smtClean="0">
              <a:latin typeface="HGSｺﾞｼｯｸE" panose="020B0900000000000000" pitchFamily="50" charset="-128"/>
              <a:ea typeface="HGSｺﾞｼｯｸE" panose="020B0900000000000000" pitchFamily="50" charset="-128"/>
            </a:endParaRPr>
          </a:p>
          <a:p>
            <a:r>
              <a:rPr lang="ja-JP" altLang="en-US" sz="3200" dirty="0" smtClean="0">
                <a:latin typeface="HGSｺﾞｼｯｸE" panose="020B0900000000000000" pitchFamily="50" charset="-128"/>
                <a:ea typeface="HGSｺﾞｼｯｸE" panose="020B0900000000000000" pitchFamily="50" charset="-128"/>
              </a:rPr>
              <a:t>知らせる</a:t>
            </a:r>
            <a:r>
              <a:rPr lang="ja-JP" altLang="en-US" sz="3200" dirty="0">
                <a:latin typeface="HGSｺﾞｼｯｸE" panose="020B0900000000000000" pitchFamily="50" charset="-128"/>
                <a:ea typeface="HGSｺﾞｼｯｸE" panose="020B0900000000000000" pitchFamily="50" charset="-128"/>
              </a:rPr>
              <a:t>こと</a:t>
            </a:r>
            <a:r>
              <a:rPr lang="ja-JP" altLang="en-US" sz="3200" dirty="0" smtClean="0">
                <a:latin typeface="HGSｺﾞｼｯｸE" panose="020B0900000000000000" pitchFamily="50" charset="-128"/>
                <a:ea typeface="HGSｺﾞｼｯｸE" panose="020B0900000000000000" pitchFamily="50" charset="-128"/>
              </a:rPr>
              <a:t>も私たちの大切な</a:t>
            </a:r>
            <a:endParaRPr lang="en-US" altLang="ja-JP" sz="3200" dirty="0" smtClean="0">
              <a:latin typeface="HGSｺﾞｼｯｸE" panose="020B0900000000000000" pitchFamily="50" charset="-128"/>
              <a:ea typeface="HGSｺﾞｼｯｸE" panose="020B0900000000000000" pitchFamily="50" charset="-128"/>
            </a:endParaRPr>
          </a:p>
          <a:p>
            <a:r>
              <a:rPr kumimoji="1" lang="ja-JP" altLang="en-US" sz="3200" dirty="0" smtClean="0">
                <a:latin typeface="HGSｺﾞｼｯｸE" panose="020B0900000000000000" pitchFamily="50" charset="-128"/>
                <a:ea typeface="HGSｺﾞｼｯｸE" panose="020B0900000000000000" pitchFamily="50" charset="-128"/>
              </a:rPr>
              <a:t>役割のひとつです</a:t>
            </a:r>
            <a:endParaRPr kumimoji="1" lang="ja-JP" altLang="en-US" sz="32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341149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242" name="Picture 2" descr="C:\Users\emiko\Desktop\IMG_01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188640"/>
            <a:ext cx="9485582" cy="676875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miko\Desktop\DSC_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0"/>
            <a:ext cx="7344816" cy="474794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223120" y="340307"/>
            <a:ext cx="7920880" cy="769441"/>
          </a:xfrm>
          <a:prstGeom prst="rect">
            <a:avLst/>
          </a:prstGeom>
          <a:noFill/>
        </p:spPr>
        <p:txBody>
          <a:bodyPr wrap="square" rtlCol="0">
            <a:spAutoFit/>
          </a:bodyPr>
          <a:lstStyle/>
          <a:p>
            <a:r>
              <a:rPr lang="ja-JP" altLang="en-US" sz="4400" dirty="0" smtClean="0">
                <a:solidFill>
                  <a:srgbClr val="FF0000"/>
                </a:solidFill>
                <a:latin typeface="HGPｺﾞｼｯｸE" panose="020B0900000000000000" pitchFamily="50" charset="-128"/>
                <a:ea typeface="HGPｺﾞｼｯｸE" panose="020B0900000000000000" pitchFamily="50" charset="-128"/>
              </a:rPr>
              <a:t>学校への出前授業や火山ガイド</a:t>
            </a:r>
            <a:endParaRPr kumimoji="1" lang="ja-JP" altLang="en-US" sz="4400" dirty="0">
              <a:solidFill>
                <a:srgbClr val="FF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3508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anim calcmode="lin" valueType="num">
                                      <p:cBhvr>
                                        <p:cTn id="8" dur="1000" fill="hold"/>
                                        <p:tgtEl>
                                          <p:spTgt spid="10243"/>
                                        </p:tgtEl>
                                        <p:attrNameLst>
                                          <p:attrName>ppt_x</p:attrName>
                                        </p:attrNameLst>
                                      </p:cBhvr>
                                      <p:tavLst>
                                        <p:tav tm="0">
                                          <p:val>
                                            <p:strVal val="#ppt_x"/>
                                          </p:val>
                                        </p:tav>
                                        <p:tav tm="100000">
                                          <p:val>
                                            <p:strVal val="#ppt_x"/>
                                          </p:val>
                                        </p:tav>
                                      </p:tavLst>
                                    </p:anim>
                                    <p:anim calcmode="lin" valueType="num">
                                      <p:cBhvr>
                                        <p:cTn id="9"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22" name="Picture 2" descr="C:\Users\emiko\Downloads\写真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0" y="116632"/>
            <a:ext cx="9217024" cy="724542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flipH="1">
            <a:off x="343377" y="260648"/>
            <a:ext cx="8384221" cy="830997"/>
          </a:xfrm>
          <a:prstGeom prst="rect">
            <a:avLst/>
          </a:prstGeom>
          <a:noFill/>
        </p:spPr>
        <p:txBody>
          <a:bodyPr wrap="square" rtlCol="0">
            <a:spAutoFit/>
          </a:bodyPr>
          <a:lstStyle/>
          <a:p>
            <a:r>
              <a:rPr lang="ja-JP" altLang="en-US" sz="4800" dirty="0" smtClean="0">
                <a:solidFill>
                  <a:srgbClr val="FF0000"/>
                </a:solidFill>
                <a:latin typeface="HGPｺﾞｼｯｸE" panose="020B0900000000000000" pitchFamily="50" charset="-128"/>
                <a:ea typeface="HGPｺﾞｼｯｸE" panose="020B0900000000000000" pitchFamily="50" charset="-128"/>
              </a:rPr>
              <a:t>修学旅行生など</a:t>
            </a:r>
            <a:r>
              <a:rPr lang="ja-JP" altLang="en-US" sz="4800" dirty="0">
                <a:solidFill>
                  <a:srgbClr val="FF0000"/>
                </a:solidFill>
                <a:latin typeface="HGPｺﾞｼｯｸE" panose="020B0900000000000000" pitchFamily="50" charset="-128"/>
                <a:ea typeface="HGPｺﾞｼｯｸE" panose="020B0900000000000000" pitchFamily="50" charset="-128"/>
              </a:rPr>
              <a:t>へ</a:t>
            </a:r>
            <a:r>
              <a:rPr lang="ja-JP" altLang="en-US" sz="4800" dirty="0" smtClean="0">
                <a:solidFill>
                  <a:srgbClr val="FF0000"/>
                </a:solidFill>
                <a:latin typeface="HGPｺﾞｼｯｸE" panose="020B0900000000000000" pitchFamily="50" charset="-128"/>
                <a:ea typeface="HGPｺﾞｼｯｸE" panose="020B0900000000000000" pitchFamily="50" charset="-128"/>
              </a:rPr>
              <a:t>の防災教育</a:t>
            </a:r>
            <a:endParaRPr kumimoji="1" lang="ja-JP" altLang="en-US" sz="4800" dirty="0">
              <a:solidFill>
                <a:srgbClr val="FF0000"/>
              </a:solidFill>
              <a:latin typeface="HGPｺﾞｼｯｸE" panose="020B0900000000000000" pitchFamily="50" charset="-128"/>
              <a:ea typeface="HGPｺﾞｼｯｸE" panose="020B0900000000000000" pitchFamily="50" charset="-128"/>
            </a:endParaRPr>
          </a:p>
        </p:txBody>
      </p:sp>
      <p:sp>
        <p:nvSpPr>
          <p:cNvPr id="5" name="テキスト ボックス 4"/>
          <p:cNvSpPr txBox="1"/>
          <p:nvPr/>
        </p:nvSpPr>
        <p:spPr>
          <a:xfrm>
            <a:off x="4283968" y="1700808"/>
            <a:ext cx="4680520" cy="830997"/>
          </a:xfrm>
          <a:prstGeom prst="rect">
            <a:avLst/>
          </a:prstGeom>
          <a:noFill/>
        </p:spPr>
        <p:txBody>
          <a:bodyPr wrap="square" rtlCol="0">
            <a:spAutoFit/>
          </a:bodyPr>
          <a:lstStyle/>
          <a:p>
            <a:r>
              <a:rPr kumimoji="1" lang="ja-JP" altLang="en-US" sz="2400" dirty="0" smtClean="0">
                <a:solidFill>
                  <a:schemeClr val="accent1">
                    <a:lumMod val="20000"/>
                    <a:lumOff val="80000"/>
                  </a:schemeClr>
                </a:solidFill>
                <a:latin typeface="HGSｺﾞｼｯｸE" panose="020B0900000000000000" pitchFamily="50" charset="-128"/>
                <a:ea typeface="HGSｺﾞｼｯｸE" panose="020B0900000000000000" pitchFamily="50" charset="-128"/>
              </a:rPr>
              <a:t>全国各地からの高校生</a:t>
            </a:r>
            <a:endParaRPr kumimoji="1" lang="en-US" altLang="ja-JP" sz="2400" dirty="0" smtClean="0">
              <a:solidFill>
                <a:schemeClr val="accent1">
                  <a:lumMod val="20000"/>
                  <a:lumOff val="80000"/>
                </a:schemeClr>
              </a:solidFill>
              <a:latin typeface="HGSｺﾞｼｯｸE" panose="020B0900000000000000" pitchFamily="50" charset="-128"/>
              <a:ea typeface="HGSｺﾞｼｯｸE" panose="020B0900000000000000" pitchFamily="50" charset="-128"/>
            </a:endParaRPr>
          </a:p>
          <a:p>
            <a:r>
              <a:rPr lang="ja-JP" altLang="en-US" sz="2400" dirty="0" smtClean="0">
                <a:solidFill>
                  <a:schemeClr val="accent1">
                    <a:lumMod val="20000"/>
                    <a:lumOff val="80000"/>
                  </a:schemeClr>
                </a:solidFill>
                <a:latin typeface="HGSｺﾞｼｯｸE" panose="020B0900000000000000" pitchFamily="50" charset="-128"/>
                <a:ea typeface="HGSｺﾞｼｯｸE" panose="020B0900000000000000" pitchFamily="50" charset="-128"/>
              </a:rPr>
              <a:t>　　　　　　中学生が。</a:t>
            </a:r>
            <a:endParaRPr kumimoji="1" lang="ja-JP" altLang="en-US" sz="2400" dirty="0">
              <a:solidFill>
                <a:schemeClr val="accent1">
                  <a:lumMod val="20000"/>
                  <a:lumOff val="80000"/>
                </a:schemeClr>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273099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1195536"/>
          </a:xfrm>
        </p:spPr>
        <p:txBody>
          <a:bodyPr/>
          <a:lstStyle/>
          <a:p>
            <a:r>
              <a:rPr kumimoji="1" lang="ja-JP" altLang="en-US" sz="4400" dirty="0" smtClean="0">
                <a:latin typeface="HGSｺﾞｼｯｸE" panose="020B0900000000000000" pitchFamily="50" charset="-128"/>
                <a:ea typeface="HGSｺﾞｼｯｸE" panose="020B0900000000000000" pitchFamily="50" charset="-128"/>
              </a:rPr>
              <a:t>火山マイスターの自主研修</a:t>
            </a:r>
            <a:r>
              <a:rPr kumimoji="1" lang="en-US" altLang="ja-JP" sz="4800" dirty="0" smtClean="0"/>
              <a:t/>
            </a:r>
            <a:br>
              <a:rPr kumimoji="1" lang="en-US" altLang="ja-JP" sz="4800" dirty="0" smtClean="0"/>
            </a:br>
            <a:endParaRPr kumimoji="1" lang="ja-JP" altLang="en-US" sz="48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3074" name="Picture 2" descr="C:\Users\emiko\Desktop\写真\111024-_MG_9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509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57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miko\Desktop\100424-715T56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38" y="0"/>
            <a:ext cx="99019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a:xfrm>
            <a:off x="417018" y="0"/>
            <a:ext cx="8229600" cy="990600"/>
          </a:xfrm>
        </p:spPr>
        <p:txBody>
          <a:bodyPr>
            <a:normAutofit fontScale="90000"/>
          </a:bodyPr>
          <a:lstStyle/>
          <a:p>
            <a:r>
              <a:rPr lang="ja-JP" altLang="en-US" dirty="0" smtClean="0">
                <a:solidFill>
                  <a:schemeClr val="tx2">
                    <a:lumMod val="60000"/>
                    <a:lumOff val="40000"/>
                  </a:schemeClr>
                </a:solidFill>
                <a:latin typeface="HGPｺﾞｼｯｸE" panose="020B0900000000000000" pitchFamily="50" charset="-128"/>
                <a:ea typeface="HGPｺﾞｼｯｸE" panose="020B0900000000000000" pitchFamily="50" charset="-128"/>
              </a:rPr>
              <a:t>登山学習会などの企画、主催</a:t>
            </a:r>
            <a:endParaRPr lang="ja-JP" altLang="en-US" dirty="0">
              <a:solidFill>
                <a:schemeClr val="tx2">
                  <a:lumMod val="60000"/>
                  <a:lumOff val="40000"/>
                </a:schemeClr>
              </a:solidFill>
              <a:latin typeface="HGPｺﾞｼｯｸE" panose="020B0900000000000000" pitchFamily="50" charset="-128"/>
              <a:ea typeface="HGPｺﾞｼｯｸE" panose="020B0900000000000000" pitchFamily="50" charset="-128"/>
            </a:endParaRPr>
          </a:p>
        </p:txBody>
      </p:sp>
      <p:sp>
        <p:nvSpPr>
          <p:cNvPr id="2" name="テキスト ボックス 1"/>
          <p:cNvSpPr txBox="1"/>
          <p:nvPr/>
        </p:nvSpPr>
        <p:spPr>
          <a:xfrm>
            <a:off x="5740631" y="4849466"/>
            <a:ext cx="3384376" cy="1384995"/>
          </a:xfrm>
          <a:prstGeom prst="rect">
            <a:avLst/>
          </a:prstGeom>
          <a:noFill/>
        </p:spPr>
        <p:txBody>
          <a:bodyPr wrap="square" rtlCol="0">
            <a:spAutoFit/>
          </a:bodyPr>
          <a:lstStyle/>
          <a:p>
            <a:r>
              <a:rPr kumimoji="1" lang="ja-JP" altLang="en-US" sz="2800" dirty="0" smtClean="0">
                <a:solidFill>
                  <a:srgbClr val="FFFF00"/>
                </a:solidFill>
                <a:latin typeface="HGSｺﾞｼｯｸE" panose="020B0900000000000000" pitchFamily="50" charset="-128"/>
                <a:ea typeface="HGSｺﾞｼｯｸE" panose="020B0900000000000000" pitchFamily="50" charset="-128"/>
              </a:rPr>
              <a:t>この方こそ</a:t>
            </a:r>
            <a:endParaRPr kumimoji="1" lang="en-US" altLang="ja-JP" sz="2800" dirty="0" smtClean="0">
              <a:solidFill>
                <a:srgbClr val="FFFF00"/>
              </a:solidFill>
              <a:latin typeface="HGSｺﾞｼｯｸE" panose="020B0900000000000000" pitchFamily="50" charset="-128"/>
              <a:ea typeface="HGSｺﾞｼｯｸE" panose="020B0900000000000000" pitchFamily="50" charset="-128"/>
            </a:endParaRPr>
          </a:p>
          <a:p>
            <a:r>
              <a:rPr lang="ja-JP" altLang="en-US" sz="2800" dirty="0" smtClean="0">
                <a:solidFill>
                  <a:srgbClr val="FFFF00"/>
                </a:solidFill>
                <a:latin typeface="HGSｺﾞｼｯｸE" panose="020B0900000000000000" pitchFamily="50" charset="-128"/>
                <a:ea typeface="HGSｺﾞｼｯｸE" panose="020B0900000000000000" pitchFamily="50" charset="-128"/>
              </a:rPr>
              <a:t>「有珠山の主治医」岡田教授です！！</a:t>
            </a:r>
            <a:endParaRPr kumimoji="1" lang="ja-JP" altLang="en-US" sz="2800" dirty="0">
              <a:solidFill>
                <a:srgbClr val="FFFF00"/>
              </a:solidFill>
              <a:latin typeface="HGSｺﾞｼｯｸE" panose="020B0900000000000000" pitchFamily="50" charset="-128"/>
              <a:ea typeface="HGSｺﾞｼｯｸE" panose="020B0900000000000000" pitchFamily="50" charset="-128"/>
            </a:endParaRPr>
          </a:p>
        </p:txBody>
      </p:sp>
      <p:sp>
        <p:nvSpPr>
          <p:cNvPr id="5" name="テキスト ボックス 4"/>
          <p:cNvSpPr txBox="1"/>
          <p:nvPr/>
        </p:nvSpPr>
        <p:spPr>
          <a:xfrm>
            <a:off x="0" y="1052736"/>
            <a:ext cx="8892480" cy="923330"/>
          </a:xfrm>
          <a:prstGeom prst="rect">
            <a:avLst/>
          </a:prstGeom>
          <a:noFill/>
        </p:spPr>
        <p:txBody>
          <a:bodyPr wrap="square" rtlCol="0">
            <a:spAutoFit/>
          </a:bodyPr>
          <a:lstStyle/>
          <a:p>
            <a:r>
              <a:rPr kumimoji="1" lang="ja-JP" altLang="en-US" sz="5400" dirty="0" smtClean="0">
                <a:solidFill>
                  <a:srgbClr val="FF0000"/>
                </a:solidFill>
                <a:latin typeface="HGP創英角ﾎﾟｯﾌﾟ体" panose="040B0A00000000000000" pitchFamily="50" charset="-128"/>
                <a:ea typeface="HGP創英角ﾎﾟｯﾌﾟ体" panose="040B0A00000000000000" pitchFamily="50" charset="-128"/>
              </a:rPr>
              <a:t>この時ウィルスに感染！！</a:t>
            </a:r>
            <a:endPar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508104" y="6234461"/>
            <a:ext cx="4608512" cy="400110"/>
          </a:xfrm>
          <a:prstGeom prst="rect">
            <a:avLst/>
          </a:prstGeom>
          <a:noFill/>
        </p:spPr>
        <p:txBody>
          <a:bodyPr wrap="square" rtlCol="0">
            <a:spAutoFit/>
          </a:bodyPr>
          <a:lstStyle/>
          <a:p>
            <a:r>
              <a:rPr kumimoji="1" lang="ja-JP" altLang="en-US" sz="2000" dirty="0" smtClean="0">
                <a:solidFill>
                  <a:srgbClr val="92D050"/>
                </a:solidFill>
                <a:latin typeface="HGSｺﾞｼｯｸE" panose="020B0900000000000000" pitchFamily="50" charset="-128"/>
                <a:ea typeface="HGSｺﾞｼｯｸE" panose="020B0900000000000000" pitchFamily="50" charset="-128"/>
              </a:rPr>
              <a:t>ウィルスをばらまいている人</a:t>
            </a:r>
            <a:endParaRPr kumimoji="1" lang="ja-JP" altLang="en-US" sz="2000" dirty="0">
              <a:solidFill>
                <a:srgbClr val="92D050"/>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4154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556792"/>
          </a:xfrm>
        </p:spPr>
        <p:txBody>
          <a:bodyPr/>
          <a:lstStyle/>
          <a:p>
            <a:r>
              <a:rPr kumimoji="1" lang="ja-JP" altLang="en-US" sz="3600" dirty="0" smtClean="0">
                <a:latin typeface="HGSｺﾞｼｯｸE" panose="020B0900000000000000" pitchFamily="50" charset="-128"/>
                <a:ea typeface="HGSｺﾞｼｯｸE" panose="020B0900000000000000" pitchFamily="50" charset="-128"/>
              </a:rPr>
              <a:t>繰り返してきた噴火の歴史</a:t>
            </a:r>
            <a:r>
              <a:rPr lang="ja-JP" altLang="en-US" sz="3600" dirty="0" smtClean="0">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有珠山</a:t>
            </a:r>
            <a:r>
              <a:rPr lang="ja-JP" altLang="en-US" sz="2400" dirty="0">
                <a:latin typeface="HGSｺﾞｼｯｸE" panose="020B0900000000000000" pitchFamily="50" charset="-128"/>
                <a:ea typeface="HGSｺﾞｼｯｸE" panose="020B0900000000000000" pitchFamily="50" charset="-128"/>
              </a:rPr>
              <a:t>と</a:t>
            </a:r>
            <a:r>
              <a:rPr lang="ja-JP" altLang="en-US" sz="2400" dirty="0" smtClean="0">
                <a:latin typeface="HGSｺﾞｼｯｸE" panose="020B0900000000000000" pitchFamily="50" charset="-128"/>
                <a:ea typeface="HGSｺﾞｼｯｸE" panose="020B0900000000000000" pitchFamily="50" charset="-128"/>
              </a:rPr>
              <a:t>はどういう山か</a:t>
            </a:r>
            <a:endParaRPr kumimoji="1" lang="ja-JP" altLang="en-US" sz="3600"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1484784"/>
            <a:ext cx="8229600" cy="5373216"/>
          </a:xfrm>
        </p:spPr>
        <p:txBody>
          <a:bodyPr/>
          <a:lstStyle/>
          <a:p>
            <a:pPr marL="0" indent="0">
              <a:buNone/>
            </a:pPr>
            <a:r>
              <a:rPr kumimoji="1" lang="en-US" altLang="ja-JP" dirty="0" smtClean="0">
                <a:solidFill>
                  <a:srgbClr val="0070C0"/>
                </a:solidFill>
                <a:latin typeface="HGSｺﾞｼｯｸE" panose="020B0900000000000000" pitchFamily="50" charset="-128"/>
                <a:ea typeface="HGSｺﾞｼｯｸE" panose="020B0900000000000000" pitchFamily="50" charset="-128"/>
              </a:rPr>
              <a:t>7000</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a:t>
            </a:r>
            <a:r>
              <a:rPr kumimoji="1" lang="en-US" altLang="ja-JP" dirty="0" smtClean="0">
                <a:solidFill>
                  <a:srgbClr val="0070C0"/>
                </a:solidFill>
                <a:latin typeface="HGSｺﾞｼｯｸE" panose="020B0900000000000000" pitchFamily="50" charset="-128"/>
                <a:ea typeface="HGSｺﾞｼｯｸE" panose="020B0900000000000000" pitchFamily="50" charset="-128"/>
              </a:rPr>
              <a:t>8000</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年の休止後活動再開　以来</a:t>
            </a:r>
            <a:r>
              <a:rPr kumimoji="1" lang="en-US" altLang="ja-JP" dirty="0" smtClean="0">
                <a:solidFill>
                  <a:srgbClr val="0070C0"/>
                </a:solidFill>
                <a:latin typeface="HGSｺﾞｼｯｸE" panose="020B0900000000000000" pitchFamily="50" charset="-128"/>
                <a:ea typeface="HGSｺﾞｼｯｸE" panose="020B0900000000000000" pitchFamily="50" charset="-128"/>
              </a:rPr>
              <a:t>8</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回の噴火</a:t>
            </a:r>
            <a:endParaRPr kumimoji="1" lang="en-US" altLang="ja-JP" dirty="0" smtClean="0">
              <a:solidFill>
                <a:srgbClr val="0070C0"/>
              </a:solidFill>
              <a:latin typeface="HGSｺﾞｼｯｸE" panose="020B0900000000000000" pitchFamily="50" charset="-128"/>
              <a:ea typeface="HGSｺﾞｼｯｸE" panose="020B0900000000000000" pitchFamily="50" charset="-128"/>
            </a:endParaRPr>
          </a:p>
          <a:p>
            <a:r>
              <a:rPr lang="en-US" altLang="ja-JP" dirty="0" smtClean="0">
                <a:solidFill>
                  <a:srgbClr val="0070C0"/>
                </a:solidFill>
                <a:latin typeface="HGSｺﾞｼｯｸE" panose="020B0900000000000000" pitchFamily="50" charset="-128"/>
                <a:ea typeface="HGSｺﾞｼｯｸE" panose="020B0900000000000000" pitchFamily="50" charset="-128"/>
              </a:rPr>
              <a:t>1663</a:t>
            </a:r>
            <a:r>
              <a:rPr lang="ja-JP" altLang="en-US" dirty="0" smtClean="0">
                <a:solidFill>
                  <a:srgbClr val="0070C0"/>
                </a:solidFill>
                <a:latin typeface="HGSｺﾞｼｯｸE" panose="020B0900000000000000" pitchFamily="50" charset="-128"/>
                <a:ea typeface="HGSｺﾞｼｯｸE" panose="020B0900000000000000" pitchFamily="50" charset="-128"/>
              </a:rPr>
              <a:t>年（寛文</a:t>
            </a:r>
            <a:r>
              <a:rPr lang="en-US" altLang="ja-JP" dirty="0" smtClean="0">
                <a:solidFill>
                  <a:srgbClr val="0070C0"/>
                </a:solidFill>
                <a:latin typeface="HGSｺﾞｼｯｸE" panose="020B0900000000000000" pitchFamily="50" charset="-128"/>
                <a:ea typeface="HGSｺﾞｼｯｸE" panose="020B0900000000000000" pitchFamily="50" charset="-128"/>
              </a:rPr>
              <a:t>3</a:t>
            </a:r>
            <a:r>
              <a:rPr lang="ja-JP" altLang="en-US" dirty="0" smtClean="0">
                <a:solidFill>
                  <a:srgbClr val="0070C0"/>
                </a:solidFill>
                <a:latin typeface="HGSｺﾞｼｯｸE" panose="020B0900000000000000" pitchFamily="50" charset="-128"/>
                <a:ea typeface="HGSｺﾞｼｯｸE" panose="020B0900000000000000" pitchFamily="50" charset="-128"/>
              </a:rPr>
              <a:t>年） 山頂噴火</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r>
              <a:rPr kumimoji="1" lang="en-US" altLang="ja-JP" dirty="0" smtClean="0">
                <a:solidFill>
                  <a:srgbClr val="0070C0"/>
                </a:solidFill>
                <a:latin typeface="HGSｺﾞｼｯｸE" panose="020B0900000000000000" pitchFamily="50" charset="-128"/>
                <a:ea typeface="HGSｺﾞｼｯｸE" panose="020B0900000000000000" pitchFamily="50" charset="-128"/>
              </a:rPr>
              <a:t>1769</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年（明和</a:t>
            </a:r>
            <a:r>
              <a:rPr kumimoji="1" lang="en-US" altLang="ja-JP" dirty="0" smtClean="0">
                <a:solidFill>
                  <a:srgbClr val="0070C0"/>
                </a:solidFill>
                <a:latin typeface="HGSｺﾞｼｯｸE" panose="020B0900000000000000" pitchFamily="50" charset="-128"/>
                <a:ea typeface="HGSｺﾞｼｯｸE" panose="020B0900000000000000" pitchFamily="50" charset="-128"/>
              </a:rPr>
              <a:t>6</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 山頂噴火</a:t>
            </a:r>
            <a:endParaRPr kumimoji="1" lang="en-US" altLang="ja-JP" dirty="0" smtClean="0">
              <a:solidFill>
                <a:srgbClr val="0070C0"/>
              </a:solidFill>
              <a:latin typeface="HGSｺﾞｼｯｸE" panose="020B0900000000000000" pitchFamily="50" charset="-128"/>
              <a:ea typeface="HGSｺﾞｼｯｸE" panose="020B0900000000000000" pitchFamily="50" charset="-128"/>
            </a:endParaRPr>
          </a:p>
          <a:p>
            <a:r>
              <a:rPr lang="en-US" altLang="ja-JP" dirty="0" smtClean="0">
                <a:solidFill>
                  <a:srgbClr val="0070C0"/>
                </a:solidFill>
                <a:latin typeface="HGSｺﾞｼｯｸE" panose="020B0900000000000000" pitchFamily="50" charset="-128"/>
                <a:ea typeface="HGSｺﾞｼｯｸE" panose="020B0900000000000000" pitchFamily="50" charset="-128"/>
              </a:rPr>
              <a:t>1822</a:t>
            </a:r>
            <a:r>
              <a:rPr lang="ja-JP" altLang="en-US" dirty="0" smtClean="0">
                <a:solidFill>
                  <a:srgbClr val="0070C0"/>
                </a:solidFill>
                <a:latin typeface="HGSｺﾞｼｯｸE" panose="020B0900000000000000" pitchFamily="50" charset="-128"/>
                <a:ea typeface="HGSｺﾞｼｯｸE" panose="020B0900000000000000" pitchFamily="50" charset="-128"/>
              </a:rPr>
              <a:t>年（文政</a:t>
            </a:r>
            <a:r>
              <a:rPr lang="en-US" altLang="ja-JP" dirty="0" smtClean="0">
                <a:solidFill>
                  <a:srgbClr val="0070C0"/>
                </a:solidFill>
                <a:latin typeface="HGSｺﾞｼｯｸE" panose="020B0900000000000000" pitchFamily="50" charset="-128"/>
                <a:ea typeface="HGSｺﾞｼｯｸE" panose="020B0900000000000000" pitchFamily="50" charset="-128"/>
              </a:rPr>
              <a:t>5</a:t>
            </a:r>
            <a:r>
              <a:rPr lang="ja-JP" altLang="en-US" dirty="0" smtClean="0">
                <a:solidFill>
                  <a:srgbClr val="0070C0"/>
                </a:solidFill>
                <a:latin typeface="HGSｺﾞｼｯｸE" panose="020B0900000000000000" pitchFamily="50" charset="-128"/>
                <a:ea typeface="HGSｺﾞｼｯｸE" panose="020B0900000000000000" pitchFamily="50" charset="-128"/>
              </a:rPr>
              <a:t>年） 山頂噴火　最大の人的被害</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r>
              <a:rPr kumimoji="1" lang="en-US" altLang="ja-JP" dirty="0" smtClean="0">
                <a:solidFill>
                  <a:srgbClr val="0070C0"/>
                </a:solidFill>
                <a:latin typeface="HGSｺﾞｼｯｸE" panose="020B0900000000000000" pitchFamily="50" charset="-128"/>
                <a:ea typeface="HGSｺﾞｼｯｸE" panose="020B0900000000000000" pitchFamily="50" charset="-128"/>
              </a:rPr>
              <a:t>1853</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年（嘉永</a:t>
            </a:r>
            <a:r>
              <a:rPr kumimoji="1" lang="en-US" altLang="ja-JP" dirty="0" smtClean="0">
                <a:solidFill>
                  <a:srgbClr val="0070C0"/>
                </a:solidFill>
                <a:latin typeface="HGSｺﾞｼｯｸE" panose="020B0900000000000000" pitchFamily="50" charset="-128"/>
                <a:ea typeface="HGSｺﾞｼｯｸE" panose="020B0900000000000000" pitchFamily="50" charset="-128"/>
              </a:rPr>
              <a:t>6</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 山頂噴火</a:t>
            </a:r>
            <a:endParaRPr kumimoji="1" lang="en-US" altLang="ja-JP" dirty="0" smtClean="0">
              <a:solidFill>
                <a:srgbClr val="0070C0"/>
              </a:solidFill>
              <a:latin typeface="HGSｺﾞｼｯｸE" panose="020B0900000000000000" pitchFamily="50" charset="-128"/>
              <a:ea typeface="HGSｺﾞｼｯｸE" panose="020B0900000000000000" pitchFamily="50" charset="-128"/>
            </a:endParaRPr>
          </a:p>
          <a:p>
            <a:r>
              <a:rPr lang="en-US" altLang="ja-JP" dirty="0" smtClean="0">
                <a:solidFill>
                  <a:srgbClr val="0070C0"/>
                </a:solidFill>
                <a:latin typeface="HGSｺﾞｼｯｸE" panose="020B0900000000000000" pitchFamily="50" charset="-128"/>
                <a:ea typeface="HGSｺﾞｼｯｸE" panose="020B0900000000000000" pitchFamily="50" charset="-128"/>
              </a:rPr>
              <a:t>1910</a:t>
            </a:r>
            <a:r>
              <a:rPr lang="ja-JP" altLang="en-US" dirty="0" smtClean="0">
                <a:solidFill>
                  <a:srgbClr val="0070C0"/>
                </a:solidFill>
                <a:latin typeface="HGSｺﾞｼｯｸE" panose="020B0900000000000000" pitchFamily="50" charset="-128"/>
                <a:ea typeface="HGSｺﾞｼｯｸE" panose="020B0900000000000000" pitchFamily="50" charset="-128"/>
              </a:rPr>
              <a:t>年（明治</a:t>
            </a:r>
            <a:r>
              <a:rPr lang="en-US" altLang="ja-JP" dirty="0" smtClean="0">
                <a:solidFill>
                  <a:srgbClr val="0070C0"/>
                </a:solidFill>
                <a:latin typeface="HGSｺﾞｼｯｸE" panose="020B0900000000000000" pitchFamily="50" charset="-128"/>
                <a:ea typeface="HGSｺﾞｼｯｸE" panose="020B0900000000000000" pitchFamily="50" charset="-128"/>
              </a:rPr>
              <a:t>43</a:t>
            </a:r>
            <a:r>
              <a:rPr lang="ja-JP" altLang="en-US" dirty="0" smtClean="0">
                <a:solidFill>
                  <a:srgbClr val="0070C0"/>
                </a:solidFill>
                <a:latin typeface="HGSｺﾞｼｯｸE" panose="020B0900000000000000" pitchFamily="50" charset="-128"/>
                <a:ea typeface="HGSｺﾞｼｯｸE" panose="020B0900000000000000" pitchFamily="50" charset="-128"/>
              </a:rPr>
              <a:t>年）山麓噴火　温泉が湧出</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r>
              <a:rPr kumimoji="1" lang="en-US" altLang="ja-JP" dirty="0" smtClean="0">
                <a:solidFill>
                  <a:srgbClr val="0070C0"/>
                </a:solidFill>
                <a:latin typeface="HGSｺﾞｼｯｸE" panose="020B0900000000000000" pitchFamily="50" charset="-128"/>
                <a:ea typeface="HGSｺﾞｼｯｸE" panose="020B0900000000000000" pitchFamily="50" charset="-128"/>
              </a:rPr>
              <a:t>1943</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年（昭和</a:t>
            </a:r>
            <a:r>
              <a:rPr kumimoji="1" lang="en-US" altLang="ja-JP" dirty="0" smtClean="0">
                <a:solidFill>
                  <a:srgbClr val="0070C0"/>
                </a:solidFill>
                <a:latin typeface="HGSｺﾞｼｯｸE" panose="020B0900000000000000" pitchFamily="50" charset="-128"/>
                <a:ea typeface="HGSｺﾞｼｯｸE" panose="020B0900000000000000" pitchFamily="50" charset="-128"/>
              </a:rPr>
              <a:t>18</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年）山麓噴火　昭和新山生成</a:t>
            </a:r>
            <a:endParaRPr kumimoji="1" lang="en-US" altLang="ja-JP" dirty="0" smtClean="0">
              <a:solidFill>
                <a:srgbClr val="0070C0"/>
              </a:solidFill>
              <a:latin typeface="HGSｺﾞｼｯｸE" panose="020B0900000000000000" pitchFamily="50" charset="-128"/>
              <a:ea typeface="HGSｺﾞｼｯｸE" panose="020B0900000000000000" pitchFamily="50" charset="-128"/>
            </a:endParaRPr>
          </a:p>
          <a:p>
            <a:r>
              <a:rPr lang="en-US" altLang="ja-JP" dirty="0" smtClean="0">
                <a:solidFill>
                  <a:srgbClr val="0070C0"/>
                </a:solidFill>
                <a:latin typeface="HGSｺﾞｼｯｸE" panose="020B0900000000000000" pitchFamily="50" charset="-128"/>
                <a:ea typeface="HGSｺﾞｼｯｸE" panose="020B0900000000000000" pitchFamily="50" charset="-128"/>
              </a:rPr>
              <a:t>1977</a:t>
            </a:r>
            <a:r>
              <a:rPr lang="ja-JP" altLang="en-US" dirty="0" smtClean="0">
                <a:solidFill>
                  <a:srgbClr val="0070C0"/>
                </a:solidFill>
                <a:latin typeface="HGSｺﾞｼｯｸE" panose="020B0900000000000000" pitchFamily="50" charset="-128"/>
                <a:ea typeface="HGSｺﾞｼｯｸE" panose="020B0900000000000000" pitchFamily="50" charset="-128"/>
              </a:rPr>
              <a:t>年（昭和</a:t>
            </a:r>
            <a:r>
              <a:rPr lang="en-US" altLang="ja-JP" dirty="0" smtClean="0">
                <a:solidFill>
                  <a:srgbClr val="0070C0"/>
                </a:solidFill>
                <a:latin typeface="HGSｺﾞｼｯｸE" panose="020B0900000000000000" pitchFamily="50" charset="-128"/>
                <a:ea typeface="HGSｺﾞｼｯｸE" panose="020B0900000000000000" pitchFamily="50" charset="-128"/>
              </a:rPr>
              <a:t>52</a:t>
            </a:r>
            <a:r>
              <a:rPr lang="ja-JP" altLang="en-US" dirty="0" smtClean="0">
                <a:solidFill>
                  <a:srgbClr val="0070C0"/>
                </a:solidFill>
                <a:latin typeface="HGSｺﾞｼｯｸE" panose="020B0900000000000000" pitchFamily="50" charset="-128"/>
                <a:ea typeface="HGSｺﾞｼｯｸE" panose="020B0900000000000000" pitchFamily="50" charset="-128"/>
              </a:rPr>
              <a:t>年）山頂</a:t>
            </a:r>
            <a:r>
              <a:rPr lang="ja-JP" altLang="en-US" dirty="0">
                <a:solidFill>
                  <a:srgbClr val="0070C0"/>
                </a:solidFill>
                <a:latin typeface="HGSｺﾞｼｯｸE" panose="020B0900000000000000" pitchFamily="50" charset="-128"/>
                <a:ea typeface="HGSｺﾞｼｯｸE" panose="020B0900000000000000" pitchFamily="50" charset="-128"/>
              </a:rPr>
              <a:t>噴火</a:t>
            </a:r>
            <a:endParaRPr lang="en-US" altLang="ja-JP" dirty="0" smtClean="0">
              <a:solidFill>
                <a:srgbClr val="0070C0"/>
              </a:solidFill>
              <a:latin typeface="HGSｺﾞｼｯｸE" panose="020B0900000000000000" pitchFamily="50" charset="-128"/>
              <a:ea typeface="HGSｺﾞｼｯｸE" panose="020B0900000000000000" pitchFamily="50" charset="-128"/>
            </a:endParaRPr>
          </a:p>
          <a:p>
            <a:r>
              <a:rPr kumimoji="1" lang="en-US" altLang="ja-JP" dirty="0" smtClean="0">
                <a:solidFill>
                  <a:srgbClr val="0070C0"/>
                </a:solidFill>
                <a:latin typeface="HGSｺﾞｼｯｸE" panose="020B0900000000000000" pitchFamily="50" charset="-128"/>
                <a:ea typeface="HGSｺﾞｼｯｸE" panose="020B0900000000000000" pitchFamily="50" charset="-128"/>
              </a:rPr>
              <a:t>2000</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年（平成</a:t>
            </a:r>
            <a:r>
              <a:rPr kumimoji="1" lang="en-US" altLang="ja-JP" dirty="0" smtClean="0">
                <a:solidFill>
                  <a:srgbClr val="0070C0"/>
                </a:solidFill>
                <a:latin typeface="HGSｺﾞｼｯｸE" panose="020B0900000000000000" pitchFamily="50" charset="-128"/>
                <a:ea typeface="HGSｺﾞｼｯｸE" panose="020B0900000000000000" pitchFamily="50" charset="-128"/>
              </a:rPr>
              <a:t>12</a:t>
            </a:r>
            <a:r>
              <a:rPr kumimoji="1" lang="ja-JP" altLang="en-US" dirty="0" smtClean="0">
                <a:solidFill>
                  <a:srgbClr val="0070C0"/>
                </a:solidFill>
                <a:latin typeface="HGSｺﾞｼｯｸE" panose="020B0900000000000000" pitchFamily="50" charset="-128"/>
                <a:ea typeface="HGSｺﾞｼｯｸE" panose="020B0900000000000000" pitchFamily="50" charset="-128"/>
              </a:rPr>
              <a:t>年）山麓噴火　西山山麓</a:t>
            </a:r>
            <a:endParaRPr kumimoji="1" lang="en-US" altLang="ja-JP" dirty="0" smtClean="0">
              <a:solidFill>
                <a:srgbClr val="0070C0"/>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accent3"/>
                </a:solidFill>
                <a:latin typeface="HGSｺﾞｼｯｸE" panose="020B0900000000000000" pitchFamily="50" charset="-128"/>
                <a:ea typeface="HGSｺﾞｼｯｸE" panose="020B0900000000000000" pitchFamily="50" charset="-128"/>
              </a:rPr>
              <a:t>地震が起きると噴火の予兆と判断し、避難の必要性が</a:t>
            </a:r>
            <a:endParaRPr lang="en-US" altLang="ja-JP" dirty="0" smtClean="0">
              <a:solidFill>
                <a:schemeClr val="accent3"/>
              </a:solidFill>
              <a:latin typeface="HGSｺﾞｼｯｸE" panose="020B0900000000000000" pitchFamily="50" charset="-128"/>
              <a:ea typeface="HGSｺﾞｼｯｸE" panose="020B0900000000000000" pitchFamily="50" charset="-128"/>
            </a:endParaRPr>
          </a:p>
          <a:p>
            <a:pPr marL="0" indent="0">
              <a:buNone/>
            </a:pPr>
            <a:r>
              <a:rPr kumimoji="1" lang="ja-JP" altLang="en-US" dirty="0" smtClean="0">
                <a:solidFill>
                  <a:schemeClr val="accent3"/>
                </a:solidFill>
                <a:latin typeface="HGSｺﾞｼｯｸE" panose="020B0900000000000000" pitchFamily="50" charset="-128"/>
                <a:ea typeface="HGSｺﾞｼｯｸE" panose="020B0900000000000000" pitchFamily="50" charset="-128"/>
              </a:rPr>
              <a:t>語りつがれていた。</a:t>
            </a:r>
            <a:endParaRPr kumimoji="1" lang="ja-JP" altLang="en-US" dirty="0">
              <a:solidFill>
                <a:schemeClr val="accent3"/>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024431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556792"/>
          </a:xfrm>
        </p:spPr>
        <p:txBody>
          <a:bodyPr/>
          <a:lstStyle/>
          <a:p>
            <a:r>
              <a:rPr kumimoji="1" lang="ja-JP" altLang="en-US" sz="4800" dirty="0" smtClean="0">
                <a:latin typeface="HGPｺﾞｼｯｸE" panose="020B0900000000000000" pitchFamily="50" charset="-128"/>
                <a:ea typeface="HGPｺﾞｼｯｸE" panose="020B0900000000000000" pitchFamily="50" charset="-128"/>
              </a:rPr>
              <a:t>今日お話ししたいこと</a:t>
            </a:r>
            <a:endParaRPr kumimoji="1" lang="ja-JP" altLang="en-US" sz="4800" dirty="0">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a:xfrm>
            <a:off x="457200" y="2132856"/>
            <a:ext cx="8229600" cy="3993307"/>
          </a:xfrm>
        </p:spPr>
        <p:txBody>
          <a:bodyPr>
            <a:normAutofit/>
          </a:bodyPr>
          <a:lstStyle/>
          <a:p>
            <a:pPr marL="0" lvl="0" indent="0">
              <a:buNone/>
            </a:pPr>
            <a:r>
              <a:rPr kumimoji="1" lang="ja-JP" altLang="en-US" dirty="0" smtClean="0">
                <a:solidFill>
                  <a:schemeClr val="tx1"/>
                </a:solidFill>
                <a:latin typeface="HGPｺﾞｼｯｸE" panose="020B0900000000000000" pitchFamily="50" charset="-128"/>
                <a:ea typeface="HGPｺﾞｼｯｸE" panose="020B0900000000000000" pitchFamily="50" charset="-128"/>
              </a:rPr>
              <a:t>有珠山の麓</a:t>
            </a:r>
            <a:r>
              <a:rPr lang="ja-JP" altLang="en-US" dirty="0" smtClean="0">
                <a:solidFill>
                  <a:schemeClr val="tx1"/>
                </a:solidFill>
                <a:latin typeface="HGPｺﾞｼｯｸE" panose="020B0900000000000000" pitchFamily="50" charset="-128"/>
                <a:ea typeface="HGPｺﾞｼｯｸE" panose="020B0900000000000000" pitchFamily="50" charset="-128"/>
              </a:rPr>
              <a:t>のジオパーク</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lvl="0" indent="0">
              <a:buNone/>
            </a:pPr>
            <a:r>
              <a:rPr lang="ja-JP" altLang="en-US" dirty="0">
                <a:solidFill>
                  <a:prstClr val="black"/>
                </a:solidFill>
                <a:latin typeface="HGPｺﾞｼｯｸE" panose="020B0900000000000000" pitchFamily="50" charset="-128"/>
                <a:ea typeface="HGPｺﾞｼｯｸE" panose="020B0900000000000000" pitchFamily="50" charset="-128"/>
              </a:rPr>
              <a:t>火山マイスターと</a:t>
            </a:r>
            <a:r>
              <a:rPr lang="ja-JP" altLang="en-US" dirty="0" smtClean="0">
                <a:solidFill>
                  <a:prstClr val="black"/>
                </a:solidFill>
                <a:latin typeface="HGPｺﾞｼｯｸE" panose="020B0900000000000000" pitchFamily="50" charset="-128"/>
                <a:ea typeface="HGPｺﾞｼｯｸE" panose="020B0900000000000000" pitchFamily="50" charset="-128"/>
              </a:rPr>
              <a:t>は</a:t>
            </a:r>
            <a:endParaRPr kumimoji="1"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chemeClr val="tx1"/>
                </a:solidFill>
                <a:latin typeface="HGPｺﾞｼｯｸE" panose="020B0900000000000000" pitchFamily="50" charset="-128"/>
                <a:ea typeface="HGPｺﾞｼｯｸE" panose="020B0900000000000000" pitchFamily="50" charset="-128"/>
              </a:rPr>
              <a:t>周期的に噴火を繰り返すところだからこそわかること</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chemeClr val="tx1"/>
                </a:solidFill>
                <a:latin typeface="HGPｺﾞｼｯｸE" panose="020B0900000000000000" pitchFamily="50" charset="-128"/>
                <a:ea typeface="HGPｺﾞｼｯｸE" panose="020B0900000000000000" pitchFamily="50" charset="-128"/>
              </a:rPr>
              <a:t>私の噴火体験</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chemeClr val="tx1"/>
                </a:solidFill>
                <a:latin typeface="HGPｺﾞｼｯｸE" panose="020B0900000000000000" pitchFamily="50" charset="-128"/>
                <a:ea typeface="HGPｺﾞｼｯｸE" panose="020B0900000000000000" pitchFamily="50" charset="-128"/>
              </a:rPr>
              <a:t>教訓を生かすには</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chemeClr val="tx1"/>
                </a:solidFill>
                <a:latin typeface="HGPｺﾞｼｯｸE" panose="020B0900000000000000" pitchFamily="50" charset="-128"/>
                <a:ea typeface="HGPｺﾞｼｯｸE" panose="020B0900000000000000" pitchFamily="50" charset="-128"/>
              </a:rPr>
              <a:t>変わるきっかけが噴火でもいいじゃないか</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dirty="0" smtClean="0">
                <a:solidFill>
                  <a:schemeClr val="tx1"/>
                </a:solidFill>
                <a:latin typeface="HGPｺﾞｼｯｸE" panose="020B0900000000000000" pitchFamily="50" charset="-128"/>
                <a:ea typeface="HGPｺﾞｼｯｸE" panose="020B0900000000000000" pitchFamily="50" charset="-128"/>
              </a:rPr>
              <a:t>観光業者</a:t>
            </a:r>
            <a:r>
              <a:rPr lang="ja-JP" altLang="en-US" dirty="0">
                <a:solidFill>
                  <a:schemeClr val="tx1"/>
                </a:solidFill>
                <a:latin typeface="HGPｺﾞｼｯｸE" panose="020B0900000000000000" pitchFamily="50" charset="-128"/>
                <a:ea typeface="HGPｺﾞｼｯｸE" panose="020B0900000000000000" pitchFamily="50" charset="-128"/>
              </a:rPr>
              <a:t>として</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dirty="0">
                <a:solidFill>
                  <a:schemeClr val="tx1"/>
                </a:solidFill>
                <a:latin typeface="HGPｺﾞｼｯｸE" panose="020B0900000000000000" pitchFamily="50" charset="-128"/>
                <a:ea typeface="HGPｺﾞｼｯｸE" panose="020B0900000000000000" pitchFamily="50" charset="-128"/>
              </a:rPr>
              <a:t>よびかけられていること</a:t>
            </a:r>
            <a:r>
              <a:rPr lang="ja-JP" altLang="en-US" dirty="0" smtClean="0">
                <a:solidFill>
                  <a:schemeClr val="tx1"/>
                </a:solidFill>
                <a:latin typeface="HGPｺﾞｼｯｸE" panose="020B0900000000000000" pitchFamily="50" charset="-128"/>
                <a:ea typeface="HGPｺﾞｼｯｸE" panose="020B0900000000000000" pitchFamily="50" charset="-128"/>
              </a:rPr>
              <a:t>は何か</a:t>
            </a:r>
            <a:endParaRPr lang="en-US" altLang="ja-JP"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endParaRPr lang="en-US" altLang="ja-JP"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588188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679580"/>
            <a:ext cx="4338755" cy="325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459" y="3357837"/>
            <a:ext cx="4852985" cy="374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descr="C:\Users\emiko\Desktop\usu19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136" y="91354"/>
            <a:ext cx="4588632" cy="338346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179512" y="26166"/>
            <a:ext cx="3973384" cy="1800200"/>
          </a:xfrm>
        </p:spPr>
        <p:txBody>
          <a:bodyPr>
            <a:normAutofit/>
          </a:bodyPr>
          <a:lstStyle/>
          <a:p>
            <a:r>
              <a:rPr kumimoji="1" lang="ja-JP" altLang="en-US" sz="4000" dirty="0" smtClean="0">
                <a:solidFill>
                  <a:srgbClr val="FF0000"/>
                </a:solidFill>
                <a:latin typeface="HGSｺﾞｼｯｸE" panose="020B0900000000000000" pitchFamily="50" charset="-128"/>
                <a:ea typeface="HGSｺﾞｼｯｸE" panose="020B0900000000000000" pitchFamily="50" charset="-128"/>
              </a:rPr>
              <a:t>有珠山で</a:t>
            </a:r>
            <a:r>
              <a:rPr kumimoji="1" lang="en-US" altLang="ja-JP" sz="4000" dirty="0" smtClean="0">
                <a:solidFill>
                  <a:srgbClr val="FF0000"/>
                </a:solidFill>
                <a:latin typeface="HGSｺﾞｼｯｸE" panose="020B0900000000000000" pitchFamily="50" charset="-128"/>
                <a:ea typeface="HGSｺﾞｼｯｸE" panose="020B0900000000000000" pitchFamily="50" charset="-128"/>
              </a:rPr>
              <a:t/>
            </a:r>
            <a:br>
              <a:rPr kumimoji="1" lang="en-US" altLang="ja-JP" sz="4000" dirty="0" smtClean="0">
                <a:solidFill>
                  <a:srgbClr val="FF0000"/>
                </a:solidFill>
                <a:latin typeface="HGSｺﾞｼｯｸE" panose="020B0900000000000000" pitchFamily="50" charset="-128"/>
                <a:ea typeface="HGSｺﾞｼｯｸE" panose="020B0900000000000000" pitchFamily="50" charset="-128"/>
              </a:rPr>
            </a:br>
            <a:r>
              <a:rPr kumimoji="1" lang="ja-JP" altLang="en-US" sz="4000" dirty="0" smtClean="0">
                <a:solidFill>
                  <a:srgbClr val="FF0000"/>
                </a:solidFill>
                <a:latin typeface="HGSｺﾞｼｯｸE" panose="020B0900000000000000" pitchFamily="50" charset="-128"/>
                <a:ea typeface="HGSｺﾞｼｯｸE" panose="020B0900000000000000" pitchFamily="50" charset="-128"/>
              </a:rPr>
              <a:t>起きたこと</a:t>
            </a:r>
            <a:endParaRPr kumimoji="1" lang="ja-JP" altLang="en-US" sz="4000" dirty="0">
              <a:solidFill>
                <a:srgbClr val="FF0000"/>
              </a:solidFill>
              <a:latin typeface="HGSｺﾞｼｯｸE" panose="020B0900000000000000" pitchFamily="50" charset="-128"/>
              <a:ea typeface="HGSｺﾞｼｯｸE" panose="020B0900000000000000" pitchFamily="50" charset="-128"/>
            </a:endParaRPr>
          </a:p>
        </p:txBody>
      </p:sp>
      <p:sp>
        <p:nvSpPr>
          <p:cNvPr id="6" name="テキスト ボックス 5"/>
          <p:cNvSpPr txBox="1"/>
          <p:nvPr/>
        </p:nvSpPr>
        <p:spPr>
          <a:xfrm>
            <a:off x="-108520" y="3915989"/>
            <a:ext cx="4824536" cy="584775"/>
          </a:xfrm>
          <a:prstGeom prst="rect">
            <a:avLst/>
          </a:prstGeom>
          <a:noFill/>
        </p:spPr>
        <p:txBody>
          <a:bodyPr wrap="square" rtlCol="0">
            <a:spAutoFit/>
          </a:bodyPr>
          <a:lstStyle/>
          <a:p>
            <a:r>
              <a:rPr kumimoji="1" lang="ja-JP" altLang="en-US" sz="3200" dirty="0" smtClean="0">
                <a:solidFill>
                  <a:srgbClr val="FFFF00"/>
                </a:solidFill>
                <a:latin typeface="HGSｺﾞｼｯｸE" panose="020B0900000000000000" pitchFamily="50" charset="-128"/>
                <a:ea typeface="HGSｺﾞｼｯｸE" panose="020B0900000000000000" pitchFamily="50" charset="-128"/>
              </a:rPr>
              <a:t>１９４３年～４５年</a:t>
            </a:r>
            <a:endParaRPr kumimoji="1" lang="ja-JP" altLang="en-US" sz="3200" dirty="0">
              <a:solidFill>
                <a:srgbClr val="FFFF00"/>
              </a:solidFill>
              <a:latin typeface="HGSｺﾞｼｯｸE" panose="020B0900000000000000" pitchFamily="50" charset="-128"/>
              <a:ea typeface="HGSｺﾞｼｯｸE" panose="020B0900000000000000" pitchFamily="50" charset="-128"/>
            </a:endParaRPr>
          </a:p>
        </p:txBody>
      </p:sp>
      <p:sp>
        <p:nvSpPr>
          <p:cNvPr id="7" name="テキスト ボックス 6"/>
          <p:cNvSpPr txBox="1"/>
          <p:nvPr/>
        </p:nvSpPr>
        <p:spPr>
          <a:xfrm>
            <a:off x="4499992" y="147990"/>
            <a:ext cx="4752528" cy="584775"/>
          </a:xfrm>
          <a:prstGeom prst="rect">
            <a:avLst/>
          </a:prstGeom>
          <a:noFill/>
        </p:spPr>
        <p:txBody>
          <a:bodyPr wrap="square" rtlCol="0">
            <a:spAutoFit/>
          </a:bodyPr>
          <a:lstStyle/>
          <a:p>
            <a:r>
              <a:rPr kumimoji="1" lang="ja-JP" altLang="en-US" sz="3200" dirty="0" smtClean="0">
                <a:solidFill>
                  <a:srgbClr val="FFFF00"/>
                </a:solidFill>
                <a:latin typeface="HGSｺﾞｼｯｸE" panose="020B0900000000000000" pitchFamily="50" charset="-128"/>
                <a:ea typeface="HGSｺﾞｼｯｸE" panose="020B0900000000000000" pitchFamily="50" charset="-128"/>
              </a:rPr>
              <a:t>１９７７年～７８年</a:t>
            </a:r>
            <a:endParaRPr kumimoji="1" lang="ja-JP" altLang="en-US" sz="3200" dirty="0">
              <a:solidFill>
                <a:srgbClr val="FFFF00"/>
              </a:solidFill>
              <a:latin typeface="HGSｺﾞｼｯｸE" panose="020B0900000000000000" pitchFamily="50" charset="-128"/>
              <a:ea typeface="HGSｺﾞｼｯｸE" panose="020B0900000000000000" pitchFamily="50" charset="-128"/>
            </a:endParaRPr>
          </a:p>
        </p:txBody>
      </p:sp>
      <p:sp>
        <p:nvSpPr>
          <p:cNvPr id="8" name="テキスト ボックス 7"/>
          <p:cNvSpPr txBox="1"/>
          <p:nvPr/>
        </p:nvSpPr>
        <p:spPr>
          <a:xfrm>
            <a:off x="5911973" y="3573016"/>
            <a:ext cx="3118850" cy="707886"/>
          </a:xfrm>
          <a:prstGeom prst="rect">
            <a:avLst/>
          </a:prstGeom>
          <a:noFill/>
        </p:spPr>
        <p:txBody>
          <a:bodyPr wrap="square" rtlCol="0">
            <a:spAutoFit/>
          </a:bodyPr>
          <a:lstStyle/>
          <a:p>
            <a:r>
              <a:rPr kumimoji="1" lang="ja-JP" altLang="en-US" sz="4000" dirty="0" smtClean="0">
                <a:solidFill>
                  <a:srgbClr val="FFFF00"/>
                </a:solidFill>
                <a:latin typeface="HGSｺﾞｼｯｸE" panose="020B0900000000000000" pitchFamily="50" charset="-128"/>
                <a:ea typeface="HGSｺﾞｼｯｸE" panose="020B0900000000000000" pitchFamily="50" charset="-128"/>
              </a:rPr>
              <a:t>２０００年</a:t>
            </a:r>
            <a:endParaRPr kumimoji="1" lang="ja-JP" altLang="en-US" sz="4000" dirty="0">
              <a:solidFill>
                <a:srgbClr val="FFFF00"/>
              </a:solidFill>
              <a:latin typeface="HGSｺﾞｼｯｸE" panose="020B0900000000000000" pitchFamily="50" charset="-128"/>
              <a:ea typeface="HGSｺﾞｼｯｸE" panose="020B0900000000000000" pitchFamily="50" charset="-128"/>
            </a:endParaRPr>
          </a:p>
        </p:txBody>
      </p:sp>
      <p:sp>
        <p:nvSpPr>
          <p:cNvPr id="3" name="テキスト ボックス 2"/>
          <p:cNvSpPr txBox="1"/>
          <p:nvPr/>
        </p:nvSpPr>
        <p:spPr>
          <a:xfrm>
            <a:off x="1295392" y="5106558"/>
            <a:ext cx="2233752" cy="400110"/>
          </a:xfrm>
          <a:prstGeom prst="rect">
            <a:avLst/>
          </a:prstGeom>
          <a:noFill/>
        </p:spPr>
        <p:txBody>
          <a:bodyPr wrap="square" rtlCol="0">
            <a:spAutoFit/>
          </a:bodyPr>
          <a:lstStyle/>
          <a:p>
            <a:r>
              <a:rPr kumimoji="1" lang="ja-JP" altLang="en-US" sz="2000" dirty="0" smtClean="0">
                <a:solidFill>
                  <a:schemeClr val="bg1"/>
                </a:solidFill>
                <a:latin typeface="HGSｺﾞｼｯｸE" panose="020B0900000000000000" pitchFamily="50" charset="-128"/>
                <a:ea typeface="HGSｺﾞｼｯｸE" panose="020B0900000000000000" pitchFamily="50" charset="-128"/>
              </a:rPr>
              <a:t>昭和新山生成</a:t>
            </a:r>
            <a:endParaRPr kumimoji="1" lang="ja-JP" altLang="en-US" sz="2000" dirty="0">
              <a:solidFill>
                <a:schemeClr val="bg1"/>
              </a:solidFill>
              <a:latin typeface="HGSｺﾞｼｯｸE" panose="020B0900000000000000" pitchFamily="50" charset="-128"/>
              <a:ea typeface="HGSｺﾞｼｯｸE" panose="020B0900000000000000" pitchFamily="50" charset="-128"/>
            </a:endParaRPr>
          </a:p>
        </p:txBody>
      </p:sp>
      <p:sp>
        <p:nvSpPr>
          <p:cNvPr id="5" name="テキスト ボックス 4"/>
          <p:cNvSpPr txBox="1"/>
          <p:nvPr/>
        </p:nvSpPr>
        <p:spPr>
          <a:xfrm>
            <a:off x="7385070" y="1883566"/>
            <a:ext cx="1475656" cy="400110"/>
          </a:xfrm>
          <a:prstGeom prst="rect">
            <a:avLst/>
          </a:prstGeom>
          <a:noFill/>
        </p:spPr>
        <p:txBody>
          <a:bodyPr wrap="square" rtlCol="0">
            <a:spAutoFit/>
          </a:bodyPr>
          <a:lstStyle/>
          <a:p>
            <a:r>
              <a:rPr kumimoji="1" lang="ja-JP" altLang="en-US" sz="2000" dirty="0" smtClean="0">
                <a:solidFill>
                  <a:schemeClr val="bg1"/>
                </a:solidFill>
                <a:latin typeface="HGSｺﾞｼｯｸE" panose="020B0900000000000000" pitchFamily="50" charset="-128"/>
                <a:ea typeface="HGSｺﾞｼｯｸE" panose="020B0900000000000000" pitchFamily="50" charset="-128"/>
              </a:rPr>
              <a:t>山頂噴火</a:t>
            </a:r>
            <a:endParaRPr kumimoji="1" lang="ja-JP" altLang="en-US" sz="2000" dirty="0">
              <a:solidFill>
                <a:schemeClr val="bg1"/>
              </a:solidFill>
              <a:latin typeface="HGSｺﾞｼｯｸE" panose="020B0900000000000000" pitchFamily="50" charset="-128"/>
              <a:ea typeface="HGSｺﾞｼｯｸE" panose="020B0900000000000000" pitchFamily="50" charset="-128"/>
            </a:endParaRPr>
          </a:p>
        </p:txBody>
      </p:sp>
      <p:sp>
        <p:nvSpPr>
          <p:cNvPr id="9" name="テキスト ボックス 8"/>
          <p:cNvSpPr txBox="1"/>
          <p:nvPr/>
        </p:nvSpPr>
        <p:spPr>
          <a:xfrm>
            <a:off x="6361769" y="6225655"/>
            <a:ext cx="2669054" cy="400110"/>
          </a:xfrm>
          <a:prstGeom prst="rect">
            <a:avLst/>
          </a:prstGeom>
          <a:noFill/>
        </p:spPr>
        <p:txBody>
          <a:bodyPr wrap="square" rtlCol="0">
            <a:spAutoFit/>
          </a:bodyPr>
          <a:lstStyle/>
          <a:p>
            <a:r>
              <a:rPr kumimoji="1" lang="ja-JP" altLang="en-US" sz="2000" dirty="0" smtClean="0">
                <a:solidFill>
                  <a:schemeClr val="bg1"/>
                </a:solidFill>
                <a:latin typeface="HGSｺﾞｼｯｸE" panose="020B0900000000000000" pitchFamily="50" charset="-128"/>
                <a:ea typeface="HGSｺﾞｼｯｸE" panose="020B0900000000000000" pitchFamily="50" charset="-128"/>
              </a:rPr>
              <a:t>西山　山麓から噴火</a:t>
            </a:r>
            <a:endParaRPr kumimoji="1" lang="ja-JP" altLang="en-US" sz="2000" dirty="0">
              <a:solidFill>
                <a:schemeClr val="bg1"/>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95976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1000"/>
                                        <p:tgtEl>
                                          <p:spTgt spid="25602"/>
                                        </p:tgtEl>
                                      </p:cBhvr>
                                    </p:animEffect>
                                    <p:anim calcmode="lin" valueType="num">
                                      <p:cBhvr>
                                        <p:cTn id="13" dur="1000" fill="hold"/>
                                        <p:tgtEl>
                                          <p:spTgt spid="25602"/>
                                        </p:tgtEl>
                                        <p:attrNameLst>
                                          <p:attrName>ppt_x</p:attrName>
                                        </p:attrNameLst>
                                      </p:cBhvr>
                                      <p:tavLst>
                                        <p:tav tm="0">
                                          <p:val>
                                            <p:strVal val="#ppt_x"/>
                                          </p:val>
                                        </p:tav>
                                        <p:tav tm="100000">
                                          <p:val>
                                            <p:strVal val="#ppt_x"/>
                                          </p:val>
                                        </p:tav>
                                      </p:tavLst>
                                    </p:anim>
                                    <p:anim calcmode="lin" valueType="num">
                                      <p:cBhvr>
                                        <p:cTn id="14"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339"/>
                                        </p:tgtEl>
                                        <p:attrNameLst>
                                          <p:attrName>style.visibility</p:attrName>
                                        </p:attrNameLst>
                                      </p:cBhvr>
                                      <p:to>
                                        <p:strVal val="visible"/>
                                      </p:to>
                                    </p:set>
                                    <p:animEffect transition="in" filter="fade">
                                      <p:cBhvr>
                                        <p:cTn id="19" dur="1000"/>
                                        <p:tgtEl>
                                          <p:spTgt spid="14339"/>
                                        </p:tgtEl>
                                      </p:cBhvr>
                                    </p:animEffect>
                                    <p:anim calcmode="lin" valueType="num">
                                      <p:cBhvr>
                                        <p:cTn id="20" dur="1000" fill="hold"/>
                                        <p:tgtEl>
                                          <p:spTgt spid="14339"/>
                                        </p:tgtEl>
                                        <p:attrNameLst>
                                          <p:attrName>ppt_x</p:attrName>
                                        </p:attrNameLst>
                                      </p:cBhvr>
                                      <p:tavLst>
                                        <p:tav tm="0">
                                          <p:val>
                                            <p:strVal val="#ppt_x"/>
                                          </p:val>
                                        </p:tav>
                                        <p:tav tm="100000">
                                          <p:val>
                                            <p:strVal val="#ppt_x"/>
                                          </p:val>
                                        </p:tav>
                                      </p:tavLst>
                                    </p:anim>
                                    <p:anim calcmode="lin" valueType="num">
                                      <p:cBhvr>
                                        <p:cTn id="21"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96752"/>
          </a:xfrm>
        </p:spPr>
        <p:txBody>
          <a:bodyPr/>
          <a:lstStyle/>
          <a:p>
            <a:r>
              <a:rPr lang="en-US" altLang="ja-JP" sz="3600" dirty="0" smtClean="0">
                <a:latin typeface="HGSｺﾞｼｯｸE" panose="020B0900000000000000" pitchFamily="50" charset="-128"/>
                <a:ea typeface="HGSｺﾞｼｯｸE" panose="020B0900000000000000" pitchFamily="50" charset="-128"/>
              </a:rPr>
              <a:t>1943</a:t>
            </a:r>
            <a:r>
              <a:rPr lang="ja-JP" altLang="en-US" sz="3600" dirty="0" smtClean="0">
                <a:latin typeface="HGSｺﾞｼｯｸE" panose="020B0900000000000000" pitchFamily="50" charset="-128"/>
                <a:ea typeface="HGSｺﾞｼｯｸE" panose="020B0900000000000000" pitchFamily="50" charset="-128"/>
              </a:rPr>
              <a:t>～</a:t>
            </a:r>
            <a:r>
              <a:rPr lang="en-US" altLang="ja-JP" sz="3600" dirty="0" smtClean="0">
                <a:latin typeface="HGSｺﾞｼｯｸE" panose="020B0900000000000000" pitchFamily="50" charset="-128"/>
                <a:ea typeface="HGSｺﾞｼｯｸE" panose="020B0900000000000000" pitchFamily="50" charset="-128"/>
              </a:rPr>
              <a:t>1945</a:t>
            </a:r>
            <a:r>
              <a:rPr lang="ja-JP" altLang="en-US" sz="3600" dirty="0" smtClean="0">
                <a:latin typeface="HGSｺﾞｼｯｸE" panose="020B0900000000000000" pitchFamily="50" charset="-128"/>
                <a:ea typeface="HGSｺﾞｼｯｸE" panose="020B0900000000000000" pitchFamily="50" charset="-128"/>
              </a:rPr>
              <a:t>年の噴火</a:t>
            </a:r>
            <a:r>
              <a:rPr lang="en-US" altLang="ja-JP" sz="3600" dirty="0" smtClean="0">
                <a:latin typeface="HGSｺﾞｼｯｸE" panose="020B0900000000000000" pitchFamily="50" charset="-128"/>
                <a:ea typeface="HGSｺﾞｼｯｸE" panose="020B0900000000000000" pitchFamily="50" charset="-128"/>
              </a:rPr>
              <a:t>=</a:t>
            </a:r>
            <a:r>
              <a:rPr lang="ja-JP" altLang="en-US" sz="3600" dirty="0" smtClean="0">
                <a:latin typeface="HGSｺﾞｼｯｸE" panose="020B0900000000000000" pitchFamily="50" charset="-128"/>
                <a:ea typeface="HGSｺﾞｼｯｸE" panose="020B0900000000000000" pitchFamily="50" charset="-128"/>
              </a:rPr>
              <a:t>昭和新山出現</a:t>
            </a:r>
            <a:endParaRPr kumimoji="1" lang="ja-JP" altLang="en-US" sz="3600"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395536" y="1340768"/>
            <a:ext cx="9001000" cy="4968552"/>
          </a:xfrm>
        </p:spPr>
        <p:txBody>
          <a:bodyPr>
            <a:normAutofit fontScale="25000" lnSpcReduction="20000"/>
          </a:bodyPr>
          <a:lstStyle/>
          <a:p>
            <a:pPr marL="0" indent="0">
              <a:buNone/>
            </a:pPr>
            <a:r>
              <a:rPr kumimoji="1" lang="ja-JP" altLang="en-US" sz="9600" dirty="0" smtClean="0">
                <a:solidFill>
                  <a:schemeClr val="tx1"/>
                </a:solidFill>
                <a:latin typeface="HGSｺﾞｼｯｸE" panose="020B0900000000000000" pitchFamily="50" charset="-128"/>
                <a:ea typeface="HGSｺﾞｼｯｸE" panose="020B0900000000000000" pitchFamily="50" charset="-128"/>
              </a:rPr>
              <a:t>・前兆地震が半年間続く</a:t>
            </a:r>
            <a:endParaRPr kumimoji="1"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smtClean="0">
                <a:solidFill>
                  <a:schemeClr val="tx1"/>
                </a:solidFill>
                <a:latin typeface="HGSｺﾞｼｯｸE" panose="020B0900000000000000" pitchFamily="50" charset="-128"/>
                <a:ea typeface="HGSｺﾞｼｯｸE" panose="020B0900000000000000" pitchFamily="50" charset="-128"/>
              </a:rPr>
              <a:t>・戦争末期</a:t>
            </a:r>
            <a:r>
              <a:rPr lang="ja-JP" altLang="en-US" sz="9600" dirty="0">
                <a:solidFill>
                  <a:schemeClr val="tx1"/>
                </a:solidFill>
                <a:latin typeface="HGSｺﾞｼｯｸE" panose="020B0900000000000000" pitchFamily="50" charset="-128"/>
                <a:ea typeface="HGSｺﾞｼｯｸE" panose="020B0900000000000000" pitchFamily="50" charset="-128"/>
              </a:rPr>
              <a:t>だったため</a:t>
            </a:r>
            <a:r>
              <a:rPr lang="ja-JP" altLang="en-US" sz="9600" dirty="0" smtClean="0">
                <a:solidFill>
                  <a:schemeClr val="tx1"/>
                </a:solidFill>
                <a:latin typeface="HGSｺﾞｼｯｸE" panose="020B0900000000000000" pitchFamily="50" charset="-128"/>
                <a:ea typeface="HGSｺﾞｼｯｸE" panose="020B0900000000000000" pitchFamily="50" charset="-128"/>
              </a:rPr>
              <a:t>に、噴火も隆起も隠ぺい</a:t>
            </a:r>
            <a:endParaRPr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kumimoji="1" lang="ja-JP" altLang="en-US" sz="9600" dirty="0" smtClean="0">
                <a:solidFill>
                  <a:schemeClr val="tx1"/>
                </a:solidFill>
                <a:latin typeface="HGSｺﾞｼｯｸE" panose="020B0900000000000000" pitchFamily="50" charset="-128"/>
                <a:ea typeface="HGSｺﾞｼｯｸE" panose="020B0900000000000000" pitchFamily="50" charset="-128"/>
              </a:rPr>
              <a:t>・鉄の町室蘭への攻撃の目印になりかねない→その火を消せ！</a:t>
            </a:r>
            <a:endParaRPr kumimoji="1"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smtClean="0">
                <a:solidFill>
                  <a:schemeClr val="tx1"/>
                </a:solidFill>
                <a:latin typeface="HGSｺﾞｼｯｸE" panose="020B0900000000000000" pitchFamily="50" charset="-128"/>
                <a:ea typeface="HGSｺﾞｼｯｸE" panose="020B0900000000000000" pitchFamily="50" charset="-128"/>
              </a:rPr>
              <a:t>・ただ一人この山を観測、観察したのが三松正夫</a:t>
            </a:r>
            <a:endParaRPr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kumimoji="1" lang="ja-JP" altLang="en-US" sz="9600" dirty="0" smtClean="0">
                <a:solidFill>
                  <a:schemeClr val="tx1"/>
                </a:solidFill>
                <a:latin typeface="HGSｺﾞｼｯｸE" panose="020B0900000000000000" pitchFamily="50" charset="-128"/>
                <a:ea typeface="HGSｺﾞｼｯｸE" panose="020B0900000000000000" pitchFamily="50" charset="-128"/>
              </a:rPr>
              <a:t>・のちに山を買い取り、個人の持ち物に→保全が叶う</a:t>
            </a:r>
            <a:endParaRPr kumimoji="1"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smtClean="0">
                <a:solidFill>
                  <a:schemeClr val="tx1"/>
                </a:solidFill>
                <a:latin typeface="HGSｺﾞｼｯｸE" panose="020B0900000000000000" pitchFamily="50" charset="-128"/>
                <a:ea typeface="HGSｺﾞｼｯｸE" panose="020B0900000000000000" pitchFamily="50" charset="-128"/>
              </a:rPr>
              <a:t>　「ミマツダイヤグラム」が世界的に評価された</a:t>
            </a:r>
            <a:endParaRPr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kumimoji="1" lang="en-US" altLang="ja-JP" sz="9600" dirty="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smtClean="0">
                <a:solidFill>
                  <a:schemeClr val="tx1"/>
                </a:solidFill>
                <a:latin typeface="HGSｺﾞｼｯｸE" panose="020B0900000000000000" pitchFamily="50" charset="-128"/>
                <a:ea typeface="HGSｺﾞｼｯｸE" panose="020B0900000000000000" pitchFamily="50" charset="-128"/>
              </a:rPr>
              <a:t>今も個人の所有物、天然記念物、国立公園、ジオサイト</a:t>
            </a:r>
            <a:endParaRPr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a:solidFill>
                  <a:schemeClr val="tx1"/>
                </a:solidFill>
                <a:latin typeface="HGSｺﾞｼｯｸE" panose="020B0900000000000000" pitchFamily="50" charset="-128"/>
                <a:ea typeface="HGSｺﾞｼｯｸE" panose="020B0900000000000000" pitchFamily="50" charset="-128"/>
              </a:rPr>
              <a:t>洞爺</a:t>
            </a:r>
            <a:r>
              <a:rPr lang="ja-JP" altLang="en-US" sz="9600" dirty="0" smtClean="0">
                <a:solidFill>
                  <a:schemeClr val="tx1"/>
                </a:solidFill>
                <a:latin typeface="HGSｺﾞｼｯｸE" panose="020B0900000000000000" pitchFamily="50" charset="-128"/>
                <a:ea typeface="HGSｺﾞｼｯｸE" panose="020B0900000000000000" pitchFamily="50" charset="-128"/>
              </a:rPr>
              <a:t>湖有珠山ジオパークのランドマーク的な存在</a:t>
            </a:r>
            <a:endParaRPr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kumimoji="1" lang="ja-JP" altLang="en-US" sz="9600" dirty="0" smtClean="0">
                <a:solidFill>
                  <a:schemeClr val="tx1"/>
                </a:solidFill>
                <a:latin typeface="HGSｺﾞｼｯｸE" panose="020B0900000000000000" pitchFamily="50" charset="-128"/>
                <a:ea typeface="HGSｺﾞｼｯｸE" panose="020B0900000000000000" pitchFamily="50" charset="-128"/>
              </a:rPr>
              <a:t>一郵便局長でありながら、火山と深くかかわったひと</a:t>
            </a:r>
            <a:endParaRPr kumimoji="1"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a:solidFill>
                  <a:schemeClr val="tx1"/>
                </a:solidFill>
                <a:latin typeface="HGSｺﾞｼｯｸE" panose="020B0900000000000000" pitchFamily="50" charset="-128"/>
                <a:ea typeface="HGSｺﾞｼｯｸE" panose="020B0900000000000000" pitchFamily="50" charset="-128"/>
              </a:rPr>
              <a:t>　</a:t>
            </a:r>
            <a:r>
              <a:rPr lang="ja-JP" altLang="en-US" sz="9600" dirty="0" smtClean="0">
                <a:solidFill>
                  <a:schemeClr val="tx1"/>
                </a:solidFill>
                <a:latin typeface="HGSｺﾞｼｯｸE" panose="020B0900000000000000" pitchFamily="50" charset="-128"/>
                <a:ea typeface="HGSｺﾞｼｯｸE" panose="020B0900000000000000" pitchFamily="50" charset="-128"/>
              </a:rPr>
              <a:t>　→そのＤＮＡが今も火山マイスターに息づいている</a:t>
            </a:r>
            <a:endParaRPr lang="en-US" altLang="ja-JP" sz="96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9600" dirty="0" smtClean="0">
                <a:solidFill>
                  <a:srgbClr val="FF0000"/>
                </a:solidFill>
                <a:latin typeface="HGSｺﾞｼｯｸE" panose="020B0900000000000000" pitchFamily="50" charset="-128"/>
                <a:ea typeface="HGSｺﾞｼｯｸE" panose="020B0900000000000000" pitchFamily="50" charset="-128"/>
              </a:rPr>
              <a:t>三松正夫という一個人が「自分にできること」をした</a:t>
            </a:r>
            <a:r>
              <a:rPr lang="ja-JP" altLang="en-US" sz="9600" dirty="0" err="1" smtClean="0">
                <a:solidFill>
                  <a:srgbClr val="FF0000"/>
                </a:solidFill>
                <a:latin typeface="HGSｺﾞｼｯｸE" panose="020B0900000000000000" pitchFamily="50" charset="-128"/>
                <a:ea typeface="HGSｺﾞｼｯｸE" panose="020B0900000000000000" pitchFamily="50" charset="-128"/>
              </a:rPr>
              <a:t>こ</a:t>
            </a:r>
            <a:endParaRPr lang="en-US" altLang="ja-JP" sz="9600" dirty="0" smtClean="0">
              <a:solidFill>
                <a:srgbClr val="FF0000"/>
              </a:solidFill>
              <a:latin typeface="HGSｺﾞｼｯｸE" panose="020B0900000000000000" pitchFamily="50" charset="-128"/>
              <a:ea typeface="HGSｺﾞｼｯｸE" panose="020B0900000000000000" pitchFamily="50" charset="-128"/>
            </a:endParaRPr>
          </a:p>
          <a:p>
            <a:pPr marL="0" indent="0">
              <a:buNone/>
            </a:pPr>
            <a:r>
              <a:rPr lang="ja-JP" altLang="en-US" sz="9600" dirty="0" err="1" smtClean="0">
                <a:solidFill>
                  <a:srgbClr val="FF0000"/>
                </a:solidFill>
                <a:latin typeface="HGSｺﾞｼｯｸE" panose="020B0900000000000000" pitchFamily="50" charset="-128"/>
                <a:ea typeface="HGSｺﾞｼｯｸE" panose="020B0900000000000000" pitchFamily="50" charset="-128"/>
              </a:rPr>
              <a:t>とに</a:t>
            </a:r>
            <a:r>
              <a:rPr lang="ja-JP" altLang="en-US" sz="9600" dirty="0" smtClean="0">
                <a:solidFill>
                  <a:srgbClr val="FF0000"/>
                </a:solidFill>
                <a:latin typeface="HGSｺﾞｼｯｸE" panose="020B0900000000000000" pitchFamily="50" charset="-128"/>
                <a:ea typeface="HGSｺﾞｼｯｸE" panose="020B0900000000000000" pitchFamily="50" charset="-128"/>
              </a:rPr>
              <a:t>大きな意味がある。</a:t>
            </a:r>
            <a:endParaRPr lang="en-US" altLang="ja-JP" sz="9600" dirty="0" smtClean="0">
              <a:solidFill>
                <a:srgbClr val="FF0000"/>
              </a:solidFill>
              <a:latin typeface="HGSｺﾞｼｯｸE" panose="020B0900000000000000" pitchFamily="50" charset="-128"/>
              <a:ea typeface="HGSｺﾞｼｯｸE" panose="020B0900000000000000" pitchFamily="50" charset="-128"/>
            </a:endParaRPr>
          </a:p>
          <a:p>
            <a:pPr marL="0" indent="0">
              <a:buNone/>
            </a:pPr>
            <a:endParaRPr kumimoji="1" lang="ja-JP" altLang="en-US" sz="2000" dirty="0">
              <a:solidFill>
                <a:schemeClr val="tx1"/>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936567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979512"/>
          </a:xfrm>
        </p:spPr>
        <p:txBody>
          <a:bodyPr/>
          <a:lstStyle/>
          <a:p>
            <a:r>
              <a:rPr kumimoji="1" lang="en-US" altLang="ja-JP" sz="3600" dirty="0" smtClean="0">
                <a:latin typeface="HGSｺﾞｼｯｸE" panose="020B0900000000000000" pitchFamily="50" charset="-128"/>
                <a:ea typeface="HGSｺﾞｼｯｸE" panose="020B0900000000000000" pitchFamily="50" charset="-128"/>
              </a:rPr>
              <a:t>1977</a:t>
            </a:r>
            <a:r>
              <a:rPr lang="ja-JP" altLang="en-US" sz="3600" dirty="0">
                <a:latin typeface="HGSｺﾞｼｯｸE" panose="020B0900000000000000" pitchFamily="50" charset="-128"/>
                <a:ea typeface="HGSｺﾞｼｯｸE" panose="020B0900000000000000" pitchFamily="50" charset="-128"/>
              </a:rPr>
              <a:t>～</a:t>
            </a:r>
            <a:r>
              <a:rPr kumimoji="1" lang="en-US" altLang="ja-JP" sz="3600" dirty="0" smtClean="0">
                <a:latin typeface="HGSｺﾞｼｯｸE" panose="020B0900000000000000" pitchFamily="50" charset="-128"/>
                <a:ea typeface="HGSｺﾞｼｯｸE" panose="020B0900000000000000" pitchFamily="50" charset="-128"/>
              </a:rPr>
              <a:t>78</a:t>
            </a:r>
            <a:r>
              <a:rPr kumimoji="1" lang="ja-JP" altLang="en-US" sz="3600" dirty="0" smtClean="0">
                <a:latin typeface="HGSｺﾞｼｯｸE" panose="020B0900000000000000" pitchFamily="50" charset="-128"/>
                <a:ea typeface="HGSｺﾞｼｯｸE" panose="020B0900000000000000" pitchFamily="50" charset="-128"/>
              </a:rPr>
              <a:t>年　山頂噴火</a:t>
            </a:r>
            <a:endParaRPr kumimoji="1" lang="ja-JP" altLang="en-US" sz="3600"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p:txBody>
          <a:bodyPr/>
          <a:lstStyle/>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・噴火を隠す風潮　火山は観光にはマイナス</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kumimoji="1" lang="ja-JP" altLang="en-US" dirty="0">
                <a:solidFill>
                  <a:schemeClr val="tx1"/>
                </a:solidFill>
                <a:latin typeface="HGSｺﾞｼｯｸE" panose="020B0900000000000000" pitchFamily="50" charset="-128"/>
                <a:ea typeface="HGSｺﾞｼｯｸE" panose="020B0900000000000000" pitchFamily="50" charset="-128"/>
              </a:rPr>
              <a:t>　</a:t>
            </a:r>
            <a:r>
              <a:rPr kumimoji="1" lang="ja-JP" altLang="en-US" dirty="0" smtClean="0">
                <a:solidFill>
                  <a:schemeClr val="tx1"/>
                </a:solidFill>
                <a:latin typeface="HGSｺﾞｼｯｸE" panose="020B0900000000000000" pitchFamily="50" charset="-128"/>
                <a:ea typeface="HGSｺﾞｼｯｸE" panose="020B0900000000000000" pitchFamily="50" charset="-128"/>
              </a:rPr>
              <a:t>　　　　</a:t>
            </a:r>
            <a:r>
              <a:rPr kumimoji="1" lang="ja-JP" altLang="en-US" dirty="0" err="1" smtClean="0">
                <a:solidFill>
                  <a:schemeClr val="tx1"/>
                </a:solidFill>
                <a:latin typeface="HGSｺﾞｼｯｸE" panose="020B0900000000000000" pitchFamily="50" charset="-128"/>
                <a:ea typeface="HGSｺﾞｼｯｸE" panose="020B0900000000000000" pitchFamily="50" charset="-128"/>
              </a:rPr>
              <a:t>ハザードマップなどもっての</a:t>
            </a:r>
            <a:r>
              <a:rPr kumimoji="1" lang="ja-JP" altLang="en-US" dirty="0" smtClean="0">
                <a:solidFill>
                  <a:schemeClr val="tx1"/>
                </a:solidFill>
                <a:latin typeface="HGSｺﾞｼｯｸE" panose="020B0900000000000000" pitchFamily="50" charset="-128"/>
                <a:ea typeface="HGSｺﾞｼｯｸE" panose="020B0900000000000000" pitchFamily="50" charset="-128"/>
              </a:rPr>
              <a:t>ほか</a:t>
            </a:r>
            <a:endParaRPr kumimoji="1"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・前兆</a:t>
            </a:r>
            <a:r>
              <a:rPr lang="ja-JP" altLang="en-US" dirty="0">
                <a:solidFill>
                  <a:schemeClr val="tx1"/>
                </a:solidFill>
                <a:latin typeface="HGSｺﾞｼｯｸE" panose="020B0900000000000000" pitchFamily="50" charset="-128"/>
                <a:ea typeface="HGSｺﾞｼｯｸE" panose="020B0900000000000000" pitchFamily="50" charset="-128"/>
              </a:rPr>
              <a:t>地震はわずか</a:t>
            </a:r>
            <a:r>
              <a:rPr lang="en-US" altLang="ja-JP" dirty="0">
                <a:solidFill>
                  <a:schemeClr val="tx1"/>
                </a:solidFill>
                <a:latin typeface="HGSｺﾞｼｯｸE" panose="020B0900000000000000" pitchFamily="50" charset="-128"/>
                <a:ea typeface="HGSｺﾞｼｯｸE" panose="020B0900000000000000" pitchFamily="50" charset="-128"/>
              </a:rPr>
              <a:t>32</a:t>
            </a:r>
            <a:r>
              <a:rPr lang="ja-JP" altLang="en-US" dirty="0" smtClean="0">
                <a:solidFill>
                  <a:schemeClr val="tx1"/>
                </a:solidFill>
                <a:latin typeface="HGSｺﾞｼｯｸE" panose="020B0900000000000000" pitchFamily="50" charset="-128"/>
                <a:ea typeface="HGSｺﾞｼｯｸE" panose="020B0900000000000000" pitchFamily="50" charset="-128"/>
              </a:rPr>
              <a:t>時間</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・夏祭りの最中、観光客で溢れかえるさなかの噴火</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・降り注ぐ火山灰の中を逃げ惑う町民、観光客</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・避難せず家やホテルにとどまる者多数　</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a:solidFill>
                  <a:schemeClr val="tx1"/>
                </a:solidFill>
                <a:latin typeface="HGSｺﾞｼｯｸE" panose="020B0900000000000000" pitchFamily="50" charset="-128"/>
                <a:ea typeface="HGSｺﾞｼｯｸE" panose="020B0900000000000000" pitchFamily="50" charset="-128"/>
              </a:rPr>
              <a:t>　</a:t>
            </a:r>
            <a:r>
              <a:rPr lang="ja-JP" altLang="en-US" dirty="0" smtClean="0">
                <a:solidFill>
                  <a:schemeClr val="tx1"/>
                </a:solidFill>
                <a:latin typeface="HGSｺﾞｼｯｸE" panose="020B0900000000000000" pitchFamily="50" charset="-128"/>
                <a:ea typeface="HGSｺﾞｼｯｸE" panose="020B0900000000000000" pitchFamily="50" charset="-128"/>
              </a:rPr>
              <a:t>　　　降灰の中普通に生活</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・泥流による死者、行方不明者</a:t>
            </a:r>
            <a:r>
              <a:rPr lang="en-US" altLang="ja-JP" dirty="0" smtClean="0">
                <a:solidFill>
                  <a:schemeClr val="tx1"/>
                </a:solidFill>
                <a:latin typeface="HGSｺﾞｼｯｸE" panose="020B0900000000000000" pitchFamily="50" charset="-128"/>
                <a:ea typeface="HGSｺﾞｼｯｸE" panose="020B0900000000000000" pitchFamily="50" charset="-128"/>
              </a:rPr>
              <a:t>3</a:t>
            </a:r>
            <a:r>
              <a:rPr lang="ja-JP" altLang="en-US" dirty="0" smtClean="0">
                <a:solidFill>
                  <a:schemeClr val="tx1"/>
                </a:solidFill>
                <a:latin typeface="HGSｺﾞｼｯｸE" panose="020B0900000000000000" pitchFamily="50" charset="-128"/>
                <a:ea typeface="HGSｺﾞｼｯｸE" panose="020B0900000000000000" pitchFamily="50" charset="-128"/>
              </a:rPr>
              <a:t>名</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lvl="0" indent="0">
              <a:buNone/>
            </a:pPr>
            <a:r>
              <a:rPr lang="ja-JP" altLang="en-US" dirty="0" smtClean="0">
                <a:solidFill>
                  <a:srgbClr val="FF0000"/>
                </a:solidFill>
                <a:latin typeface="HGSｺﾞｼｯｸE" panose="020B0900000000000000" pitchFamily="50" charset="-128"/>
                <a:ea typeface="HGSｺﾞｼｯｸE" panose="020B0900000000000000" pitchFamily="50" charset="-128"/>
              </a:rPr>
              <a:t>噴火の調査を手伝いに来ていた岡田青年が有珠山と</a:t>
            </a:r>
            <a:endParaRPr lang="en-US" altLang="ja-JP" dirty="0" smtClean="0">
              <a:solidFill>
                <a:srgbClr val="FF0000"/>
              </a:solidFill>
              <a:latin typeface="HGSｺﾞｼｯｸE" panose="020B0900000000000000" pitchFamily="50" charset="-128"/>
              <a:ea typeface="HGSｺﾞｼｯｸE" panose="020B0900000000000000" pitchFamily="50" charset="-128"/>
            </a:endParaRPr>
          </a:p>
          <a:p>
            <a:pPr marL="0" lvl="0" indent="0">
              <a:buNone/>
            </a:pPr>
            <a:r>
              <a:rPr lang="ja-JP" altLang="en-US" dirty="0">
                <a:solidFill>
                  <a:srgbClr val="FF0000"/>
                </a:solidFill>
                <a:latin typeface="HGSｺﾞｼｯｸE" panose="020B0900000000000000" pitchFamily="50" charset="-128"/>
                <a:ea typeface="HGSｺﾞｼｯｸE" panose="020B0900000000000000" pitchFamily="50" charset="-128"/>
              </a:rPr>
              <a:t>　</a:t>
            </a:r>
            <a:r>
              <a:rPr lang="ja-JP" altLang="en-US" dirty="0" smtClean="0">
                <a:solidFill>
                  <a:srgbClr val="FF0000"/>
                </a:solidFill>
                <a:latin typeface="HGSｺﾞｼｯｸE" panose="020B0900000000000000" pitchFamily="50" charset="-128"/>
                <a:ea typeface="HGSｺﾞｼｯｸE" panose="020B0900000000000000" pitchFamily="50" charset="-128"/>
              </a:rPr>
              <a:t>運命的な出会いを果たす→のちに「有珠山の主治医」へ</a:t>
            </a:r>
            <a:endParaRPr lang="en-US" altLang="ja-JP" dirty="0">
              <a:solidFill>
                <a:srgbClr val="FF0000"/>
              </a:solidFill>
              <a:latin typeface="HGSｺﾞｼｯｸE" panose="020B0900000000000000" pitchFamily="50" charset="-128"/>
              <a:ea typeface="HGSｺﾞｼｯｸE" panose="020B0900000000000000" pitchFamily="50" charset="-128"/>
            </a:endParaRPr>
          </a:p>
          <a:p>
            <a:pPr marL="0" indent="0">
              <a:buNone/>
            </a:pPr>
            <a:endParaRPr kumimoji="1" lang="ja-JP" altLang="en-US" dirty="0">
              <a:solidFill>
                <a:schemeClr val="tx1"/>
              </a:solidFill>
            </a:endParaRPr>
          </a:p>
        </p:txBody>
      </p:sp>
    </p:spTree>
    <p:extLst>
      <p:ext uri="{BB962C8B-B14F-4D97-AF65-F5344CB8AC3E}">
        <p14:creationId xmlns:p14="http://schemas.microsoft.com/office/powerpoint/2010/main" val="1343956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052736"/>
          </a:xfrm>
        </p:spPr>
        <p:txBody>
          <a:bodyPr/>
          <a:lstStyle/>
          <a:p>
            <a:r>
              <a:rPr kumimoji="1" lang="en-US" altLang="ja-JP" sz="3200" dirty="0" smtClean="0">
                <a:latin typeface="HGSｺﾞｼｯｸE" panose="020B0900000000000000" pitchFamily="50" charset="-128"/>
                <a:ea typeface="HGSｺﾞｼｯｸE" panose="020B0900000000000000" pitchFamily="50" charset="-128"/>
              </a:rPr>
              <a:t>1977</a:t>
            </a:r>
            <a:r>
              <a:rPr kumimoji="1" lang="ja-JP" altLang="en-US" sz="3200" dirty="0" smtClean="0">
                <a:latin typeface="HGSｺﾞｼｯｸE" panose="020B0900000000000000" pitchFamily="50" charset="-128"/>
                <a:ea typeface="HGSｺﾞｼｯｸE" panose="020B0900000000000000" pitchFamily="50" charset="-128"/>
              </a:rPr>
              <a:t>年噴火　我が家の場合</a:t>
            </a:r>
            <a:endParaRPr kumimoji="1" lang="ja-JP" altLang="en-US" sz="3200"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1340768"/>
            <a:ext cx="8229600" cy="5616624"/>
          </a:xfrm>
        </p:spPr>
        <p:txBody>
          <a:bodyPr>
            <a:normAutofit/>
          </a:bodyPr>
          <a:lstStyle/>
          <a:p>
            <a:r>
              <a:rPr kumimoji="1" lang="ja-JP" altLang="en-US" dirty="0" smtClean="0">
                <a:solidFill>
                  <a:schemeClr val="tx1"/>
                </a:solidFill>
                <a:latin typeface="HGSｺﾞｼｯｸE" panose="020B0900000000000000" pitchFamily="50" charset="-128"/>
                <a:ea typeface="HGSｺﾞｼｯｸE" panose="020B0900000000000000" pitchFamily="50" charset="-128"/>
              </a:rPr>
              <a:t>子供達（夫と兄弟）は避難（集団生活）</a:t>
            </a:r>
            <a:endParaRPr kumimoji="1" lang="en-US" altLang="ja-JP" dirty="0" smtClean="0">
              <a:solidFill>
                <a:schemeClr val="tx1"/>
              </a:solidFill>
              <a:latin typeface="HGSｺﾞｼｯｸE" panose="020B0900000000000000" pitchFamily="50" charset="-128"/>
              <a:ea typeface="HGSｺﾞｼｯｸE" panose="020B0900000000000000" pitchFamily="50" charset="-128"/>
            </a:endParaRPr>
          </a:p>
          <a:p>
            <a:r>
              <a:rPr kumimoji="1" lang="ja-JP" altLang="en-US" b="1" dirty="0" smtClean="0">
                <a:solidFill>
                  <a:schemeClr val="tx1"/>
                </a:solidFill>
                <a:latin typeface="HGSｺﾞｼｯｸE" panose="020B0900000000000000" pitchFamily="50" charset="-128"/>
                <a:ea typeface="HGSｺﾞｼｯｸE" panose="020B0900000000000000" pitchFamily="50" charset="-128"/>
              </a:rPr>
              <a:t>両</a:t>
            </a:r>
            <a:r>
              <a:rPr kumimoji="1" lang="ja-JP" altLang="en-US" dirty="0" smtClean="0">
                <a:solidFill>
                  <a:schemeClr val="tx1"/>
                </a:solidFill>
                <a:latin typeface="HGSｺﾞｼｯｸE" panose="020B0900000000000000" pitchFamily="50" charset="-128"/>
                <a:ea typeface="HGSｺﾞｼｯｸE" panose="020B0900000000000000" pitchFamily="50" charset="-128"/>
              </a:rPr>
              <a:t>親は避難せず、旅館や温泉源を守る</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chemeClr val="tx1"/>
                </a:solidFill>
                <a:latin typeface="HGSｺﾞｼｯｸE" panose="020B0900000000000000" pitchFamily="50" charset="-128"/>
                <a:ea typeface="HGSｺﾞｼｯｸE" panose="020B0900000000000000" pitchFamily="50" charset="-128"/>
              </a:rPr>
              <a:t>　</a:t>
            </a:r>
            <a:r>
              <a:rPr lang="ja-JP" altLang="en-US" dirty="0" smtClean="0">
                <a:solidFill>
                  <a:schemeClr val="tx1"/>
                </a:solidFill>
                <a:latin typeface="HGSｺﾞｼｯｸE" panose="020B0900000000000000" pitchFamily="50" charset="-128"/>
                <a:ea typeface="HGSｺﾞｼｯｸE" panose="020B0900000000000000" pitchFamily="50" charset="-128"/>
              </a:rPr>
              <a:t>（本音は避難する気なし「自分は大丈夫！」）</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・旅館は閉鎖（</a:t>
            </a:r>
            <a:r>
              <a:rPr lang="en-US" altLang="ja-JP" dirty="0" smtClean="0">
                <a:solidFill>
                  <a:schemeClr val="tx1"/>
                </a:solidFill>
                <a:latin typeface="HGSｺﾞｼｯｸE" panose="020B0900000000000000" pitchFamily="50" charset="-128"/>
                <a:ea typeface="HGSｺﾞｼｯｸE" panose="020B0900000000000000" pitchFamily="50" charset="-128"/>
              </a:rPr>
              <a:t>2</a:t>
            </a:r>
            <a:r>
              <a:rPr lang="ja-JP" altLang="en-US" dirty="0" smtClean="0">
                <a:solidFill>
                  <a:schemeClr val="tx1"/>
                </a:solidFill>
                <a:latin typeface="HGSｺﾞｼｯｸE" panose="020B0900000000000000" pitchFamily="50" charset="-128"/>
                <a:ea typeface="HGSｺﾞｼｯｸE" panose="020B0900000000000000" pitchFamily="50" charset="-128"/>
              </a:rPr>
              <a:t>年間）</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・埋まってしまった温泉源の井戸を掘り直す</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・ホテルからペンション（民宿）へと業態を変えて再開</a:t>
            </a:r>
            <a:endParaRPr lang="en-US" altLang="ja-JP" dirty="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・復興作業の業者を泊めながらなんとか食いつなぐ</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・バブル時期、拡大する近隣のホテル</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chemeClr val="tx1"/>
                </a:solidFill>
                <a:latin typeface="HGSｺﾞｼｯｸE" panose="020B0900000000000000" pitchFamily="50" charset="-128"/>
                <a:ea typeface="HGSｺﾞｼｯｸE" panose="020B0900000000000000" pitchFamily="50" charset="-128"/>
              </a:rPr>
              <a:t>　</a:t>
            </a:r>
            <a:r>
              <a:rPr lang="ja-JP" altLang="en-US" dirty="0" smtClean="0">
                <a:solidFill>
                  <a:schemeClr val="tx1"/>
                </a:solidFill>
                <a:latin typeface="HGSｺﾞｼｯｸE" panose="020B0900000000000000" pitchFamily="50" charset="-128"/>
                <a:ea typeface="HGSｺﾞｼｯｸE" panose="020B0900000000000000" pitchFamily="50" charset="-128"/>
              </a:rPr>
              <a:t>　しかし細々と借金を返しながら模索</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・次の噴火に備えて何か準備したいが何を？</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・まだ大丈夫、と猶予感覚でいるうち</a:t>
            </a:r>
            <a:r>
              <a:rPr lang="en-US" altLang="ja-JP" dirty="0" smtClean="0">
                <a:solidFill>
                  <a:schemeClr val="tx1"/>
                </a:solidFill>
                <a:latin typeface="HGSｺﾞｼｯｸE" panose="020B0900000000000000" pitchFamily="50" charset="-128"/>
                <a:ea typeface="HGSｺﾞｼｯｸE" panose="020B0900000000000000" pitchFamily="50" charset="-128"/>
              </a:rPr>
              <a:t>2000</a:t>
            </a:r>
            <a:r>
              <a:rPr lang="ja-JP" altLang="en-US" dirty="0" smtClean="0">
                <a:solidFill>
                  <a:schemeClr val="tx1"/>
                </a:solidFill>
                <a:latin typeface="HGSｺﾞｼｯｸE" panose="020B0900000000000000" pitchFamily="50" charset="-128"/>
                <a:ea typeface="HGSｺﾞｼｯｸE" panose="020B0900000000000000" pitchFamily="50" charset="-128"/>
              </a:rPr>
              <a:t>年噴火　</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chemeClr val="tx1"/>
                </a:solidFill>
                <a:latin typeface="HGSｺﾞｼｯｸE" panose="020B0900000000000000" pitchFamily="50" charset="-128"/>
                <a:ea typeface="HGSｺﾞｼｯｸE" panose="020B0900000000000000" pitchFamily="50" charset="-128"/>
              </a:rPr>
              <a:t>　</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lang="en-US" altLang="ja-JP" sz="2800" dirty="0">
              <a:latin typeface="HGSｺﾞｼｯｸE" panose="020B0900000000000000" pitchFamily="50" charset="-128"/>
              <a:ea typeface="HGSｺﾞｼｯｸE" panose="020B0900000000000000" pitchFamily="50" charset="-128"/>
            </a:endParaRPr>
          </a:p>
          <a:p>
            <a:pPr marL="0" indent="0">
              <a:buNone/>
            </a:pPr>
            <a:endParaRPr lang="en-US" altLang="ja-JP" sz="2800" dirty="0" smtClean="0">
              <a:latin typeface="HGSｺﾞｼｯｸE" panose="020B0900000000000000" pitchFamily="50" charset="-128"/>
              <a:ea typeface="HGSｺﾞｼｯｸE" panose="020B0900000000000000" pitchFamily="50" charset="-128"/>
            </a:endParaRPr>
          </a:p>
          <a:p>
            <a:pPr marL="0" indent="0">
              <a:buNone/>
            </a:pPr>
            <a:endParaRPr lang="en-US" altLang="ja-JP" sz="2800" dirty="0">
              <a:latin typeface="HGSｺﾞｼｯｸE" panose="020B0900000000000000" pitchFamily="50" charset="-128"/>
              <a:ea typeface="HGSｺﾞｼｯｸE" panose="020B0900000000000000" pitchFamily="50" charset="-128"/>
            </a:endParaRPr>
          </a:p>
          <a:p>
            <a:pPr marL="0" indent="0">
              <a:buNone/>
            </a:pPr>
            <a:endParaRPr lang="en-US" altLang="ja-JP" sz="2800" dirty="0" smtClean="0">
              <a:latin typeface="HGSｺﾞｼｯｸE" panose="020B0900000000000000" pitchFamily="50" charset="-128"/>
              <a:ea typeface="HGSｺﾞｼｯｸE" panose="020B0900000000000000" pitchFamily="50" charset="-128"/>
            </a:endParaRPr>
          </a:p>
          <a:p>
            <a:pPr marL="0" indent="0">
              <a:buNone/>
            </a:pPr>
            <a:endParaRPr lang="en-US" altLang="ja-JP" sz="2800" dirty="0">
              <a:latin typeface="HGSｺﾞｼｯｸE" panose="020B0900000000000000" pitchFamily="50" charset="-128"/>
              <a:ea typeface="HGSｺﾞｼｯｸE" panose="020B0900000000000000" pitchFamily="50" charset="-128"/>
            </a:endParaRPr>
          </a:p>
          <a:p>
            <a:pPr marL="0" indent="0">
              <a:buNone/>
            </a:pPr>
            <a:endParaRPr lang="en-US" altLang="ja-JP" sz="2800" dirty="0" smtClean="0">
              <a:latin typeface="HGSｺﾞｼｯｸE" panose="020B0900000000000000" pitchFamily="50" charset="-128"/>
              <a:ea typeface="HGSｺﾞｼｯｸE" panose="020B0900000000000000" pitchFamily="50" charset="-128"/>
            </a:endParaRPr>
          </a:p>
          <a:p>
            <a:pPr marL="0" indent="0">
              <a:buNone/>
            </a:pPr>
            <a:endParaRPr kumimoji="1" lang="en-US" altLang="ja-JP" sz="2800" dirty="0" smtClean="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940037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噴火記録写真\abe_x_0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0" y="-68273"/>
            <a:ext cx="9212398" cy="693731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269156" y="4600178"/>
            <a:ext cx="7874844" cy="1077218"/>
          </a:xfrm>
          <a:prstGeom prst="rect">
            <a:avLst/>
          </a:prstGeom>
          <a:noFill/>
        </p:spPr>
        <p:txBody>
          <a:bodyPr wrap="square" rtlCol="0">
            <a:spAutoFit/>
          </a:bodyPr>
          <a:lstStyle/>
          <a:p>
            <a:r>
              <a:rPr kumimoji="1" lang="ja-JP" altLang="en-US" sz="3200" dirty="0" smtClean="0">
                <a:solidFill>
                  <a:srgbClr val="FFFF00"/>
                </a:solidFill>
                <a:latin typeface="HGSｺﾞｼｯｸE" panose="020B0900000000000000" pitchFamily="50" charset="-128"/>
                <a:ea typeface="HGSｺﾞｼｯｸE" panose="020B0900000000000000" pitchFamily="50" charset="-128"/>
              </a:rPr>
              <a:t>洞爺湖温泉のすぐ背後からも噴火</a:t>
            </a:r>
            <a:endParaRPr kumimoji="1" lang="en-US" altLang="ja-JP" sz="3200" dirty="0" smtClean="0">
              <a:solidFill>
                <a:srgbClr val="FFFF00"/>
              </a:solidFill>
              <a:latin typeface="HGSｺﾞｼｯｸE" panose="020B0900000000000000" pitchFamily="50" charset="-128"/>
              <a:ea typeface="HGSｺﾞｼｯｸE" panose="020B0900000000000000" pitchFamily="50" charset="-128"/>
            </a:endParaRPr>
          </a:p>
          <a:p>
            <a:r>
              <a:rPr lang="ja-JP" altLang="en-US" sz="3200" dirty="0" smtClean="0">
                <a:solidFill>
                  <a:srgbClr val="FFFF00"/>
                </a:solidFill>
                <a:latin typeface="HGSｺﾞｼｯｸE" panose="020B0900000000000000" pitchFamily="50" charset="-128"/>
                <a:ea typeface="HGSｺﾞｼｯｸE" panose="020B0900000000000000" pitchFamily="50" charset="-128"/>
              </a:rPr>
              <a:t>温泉の街はもう絶望かと思われた時も。</a:t>
            </a:r>
            <a:endParaRPr kumimoji="1" lang="ja-JP" altLang="en-US" sz="3200" dirty="0">
              <a:solidFill>
                <a:srgbClr val="FFFF00"/>
              </a:solidFill>
              <a:latin typeface="HGSｺﾞｼｯｸE" panose="020B0900000000000000" pitchFamily="50" charset="-128"/>
              <a:ea typeface="HGSｺﾞｼｯｸE" panose="020B0900000000000000" pitchFamily="50" charset="-128"/>
            </a:endParaRPr>
          </a:p>
        </p:txBody>
      </p:sp>
      <p:sp>
        <p:nvSpPr>
          <p:cNvPr id="3" name="テキスト ボックス 2"/>
          <p:cNvSpPr txBox="1"/>
          <p:nvPr/>
        </p:nvSpPr>
        <p:spPr>
          <a:xfrm>
            <a:off x="827584" y="332656"/>
            <a:ext cx="8316416" cy="1323439"/>
          </a:xfrm>
          <a:prstGeom prst="rect">
            <a:avLst/>
          </a:prstGeom>
          <a:noFill/>
        </p:spPr>
        <p:txBody>
          <a:bodyPr wrap="square" rtlCol="0">
            <a:spAutoFit/>
          </a:bodyPr>
          <a:lstStyle/>
          <a:p>
            <a:r>
              <a:rPr kumimoji="1" lang="en-US" altLang="ja-JP" sz="4000" dirty="0" smtClean="0">
                <a:latin typeface="HGSｺﾞｼｯｸE" panose="020B0900000000000000" pitchFamily="50" charset="-128"/>
                <a:ea typeface="HGSｺﾞｼｯｸE" panose="020B0900000000000000" pitchFamily="50" charset="-128"/>
              </a:rPr>
              <a:t>2000</a:t>
            </a:r>
            <a:r>
              <a:rPr kumimoji="1" lang="ja-JP" altLang="en-US" sz="4000" dirty="0" smtClean="0">
                <a:latin typeface="HGSｺﾞｼｯｸE" panose="020B0900000000000000" pitchFamily="50" charset="-128"/>
                <a:ea typeface="HGSｺﾞｼｯｸE" panose="020B0900000000000000" pitchFamily="50" charset="-128"/>
              </a:rPr>
              <a:t>年噴火　インターバルは</a:t>
            </a:r>
            <a:r>
              <a:rPr lang="en-US" altLang="ja-JP" sz="4000" dirty="0">
                <a:latin typeface="HGSｺﾞｼｯｸE" panose="020B0900000000000000" pitchFamily="50" charset="-128"/>
                <a:ea typeface="HGSｺﾞｼｯｸE" panose="020B0900000000000000" pitchFamily="50" charset="-128"/>
              </a:rPr>
              <a:t>18</a:t>
            </a:r>
            <a:r>
              <a:rPr kumimoji="1" lang="ja-JP" altLang="en-US" sz="4000" dirty="0" smtClean="0">
                <a:latin typeface="HGSｺﾞｼｯｸE" panose="020B0900000000000000" pitchFamily="50" charset="-128"/>
                <a:ea typeface="HGSｺﾞｼｯｸE" panose="020B0900000000000000" pitchFamily="50" charset="-128"/>
              </a:rPr>
              <a:t>年</a:t>
            </a:r>
            <a:endParaRPr kumimoji="1" lang="en-US" altLang="ja-JP" sz="4000" dirty="0" smtClean="0">
              <a:latin typeface="HGSｺﾞｼｯｸE" panose="020B0900000000000000" pitchFamily="50" charset="-128"/>
              <a:ea typeface="HGSｺﾞｼｯｸE" panose="020B0900000000000000" pitchFamily="50" charset="-128"/>
            </a:endParaRPr>
          </a:p>
          <a:p>
            <a:r>
              <a:rPr lang="ja-JP" altLang="en-US" sz="4000" dirty="0">
                <a:latin typeface="HGSｺﾞｼｯｸE" panose="020B0900000000000000" pitchFamily="50" charset="-128"/>
                <a:ea typeface="HGSｺﾞｼｯｸE" panose="020B0900000000000000" pitchFamily="50" charset="-128"/>
              </a:rPr>
              <a:t>　</a:t>
            </a:r>
            <a:r>
              <a:rPr lang="ja-JP" altLang="en-US" sz="4000" dirty="0" smtClean="0">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噴火終息から数えて</a:t>
            </a:r>
            <a:endParaRPr kumimoji="1" lang="ja-JP" altLang="en-US" sz="40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460561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F:\噴火記録写真\abe_x_00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2" y="-1"/>
            <a:ext cx="6641680" cy="470699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噴火記録写真\abe_x_0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38" y="2852936"/>
            <a:ext cx="6527511" cy="455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15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噴火記録写真\abe_x_0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590" y="3140968"/>
            <a:ext cx="5842039" cy="371703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33"/>
            <a:ext cx="5800360" cy="403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559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
        <p:nvSpPr>
          <p:cNvPr id="2" name="コンテンツ プレースホルダー 1"/>
          <p:cNvSpPr>
            <a:spLocks noGrp="1"/>
          </p:cNvSpPr>
          <p:nvPr>
            <p:ph idx="1"/>
          </p:nvPr>
        </p:nvSpPr>
        <p:spPr/>
        <p:txBody>
          <a:bodyPr/>
          <a:lstStyle/>
          <a:p>
            <a:endParaRPr kumimoji="1" lang="ja-JP" altLang="en-US"/>
          </a:p>
        </p:txBody>
      </p:sp>
      <p:pic>
        <p:nvPicPr>
          <p:cNvPr id="16386" name="Picture 2" descr="C:\Users\emiko\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3643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101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
        <p:nvSpPr>
          <p:cNvPr id="2" name="コンテンツ プレースホルダー 1"/>
          <p:cNvSpPr>
            <a:spLocks noGrp="1"/>
          </p:cNvSpPr>
          <p:nvPr>
            <p:ph idx="1"/>
          </p:nvPr>
        </p:nvSpPr>
        <p:spPr/>
        <p:txBody>
          <a:bodyPr/>
          <a:lstStyle/>
          <a:p>
            <a:endParaRPr kumimoji="1" lang="ja-JP" altLang="en-US"/>
          </a:p>
        </p:txBody>
      </p:sp>
      <p:pic>
        <p:nvPicPr>
          <p:cNvPr id="17411" name="Picture 3" descr="C:\Users\emiko\Desktop\2000,洞爺湖幼稚園.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 y="0"/>
            <a:ext cx="914692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315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miko\Desktop\写真\2000,幼稚園ホール.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496" y="332656"/>
            <a:ext cx="93934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59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descr="C:\Users\emiko\Desktop\有珠山眺望.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77" y="0"/>
            <a:ext cx="10513168" cy="69573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ko\Desktop\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794" y="2204864"/>
            <a:ext cx="2636047" cy="321297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08520" y="332655"/>
            <a:ext cx="8496944" cy="1200329"/>
          </a:xfrm>
          <a:prstGeom prst="rect">
            <a:avLst/>
          </a:prstGeom>
          <a:noFill/>
        </p:spPr>
        <p:txBody>
          <a:bodyPr wrap="square" rtlCol="0">
            <a:spAutoFit/>
          </a:bodyPr>
          <a:lstStyle/>
          <a:p>
            <a:r>
              <a:rPr lang="ja-JP" altLang="en-US" sz="4000" dirty="0" smtClean="0">
                <a:solidFill>
                  <a:srgbClr val="FFFF00"/>
                </a:solidFill>
                <a:latin typeface="HGSｺﾞｼｯｸE" panose="020B0900000000000000" pitchFamily="50" charset="-128"/>
                <a:ea typeface="HGSｺﾞｼｯｸE" panose="020B0900000000000000" pitchFamily="50" charset="-128"/>
              </a:rPr>
              <a:t>　　　洞爺湖有珠山ジオパーク</a:t>
            </a:r>
            <a:endParaRPr lang="en-US" altLang="ja-JP" sz="4000" dirty="0" smtClean="0">
              <a:solidFill>
                <a:srgbClr val="FFFF00"/>
              </a:solidFill>
              <a:latin typeface="HGSｺﾞｼｯｸE" panose="020B0900000000000000" pitchFamily="50" charset="-128"/>
              <a:ea typeface="HGSｺﾞｼｯｸE" panose="020B0900000000000000" pitchFamily="50" charset="-128"/>
            </a:endParaRPr>
          </a:p>
          <a:p>
            <a:r>
              <a:rPr lang="ja-JP" altLang="en-US" sz="3200" dirty="0">
                <a:solidFill>
                  <a:srgbClr val="FFFF00"/>
                </a:solidFill>
                <a:latin typeface="HGSｺﾞｼｯｸE" panose="020B0900000000000000" pitchFamily="50" charset="-128"/>
                <a:ea typeface="HGSｺﾞｼｯｸE" panose="020B0900000000000000" pitchFamily="50" charset="-128"/>
              </a:rPr>
              <a:t>　</a:t>
            </a:r>
            <a:r>
              <a:rPr lang="ja-JP" altLang="en-US" sz="3200" dirty="0" smtClean="0">
                <a:solidFill>
                  <a:srgbClr val="FFFF00"/>
                </a:solidFill>
                <a:latin typeface="HGSｺﾞｼｯｸE" panose="020B0900000000000000" pitchFamily="50" charset="-128"/>
                <a:ea typeface="HGSｺﾞｼｯｸE" panose="020B0900000000000000" pitchFamily="50" charset="-128"/>
              </a:rPr>
              <a:t>火山と湖の美しい「世界ジオパーク」です</a:t>
            </a:r>
            <a:endParaRPr lang="ja-JP" altLang="en-US" sz="3200" dirty="0">
              <a:solidFill>
                <a:srgbClr val="FFFF00"/>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8508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332656"/>
            <a:ext cx="6264696" cy="646331"/>
          </a:xfrm>
          <a:prstGeom prst="rect">
            <a:avLst/>
          </a:prstGeom>
          <a:noFill/>
        </p:spPr>
        <p:txBody>
          <a:bodyPr wrap="square" rtlCol="0">
            <a:spAutoFit/>
          </a:bodyPr>
          <a:lstStyle/>
          <a:p>
            <a:r>
              <a:rPr kumimoji="1" lang="ja-JP" altLang="en-US" sz="3600" dirty="0" smtClean="0">
                <a:latin typeface="HGSｺﾞｼｯｸE" panose="020B0900000000000000" pitchFamily="50" charset="-128"/>
                <a:ea typeface="HGSｺﾞｼｯｸE" panose="020B0900000000000000" pitchFamily="50" charset="-128"/>
              </a:rPr>
              <a:t>　　　　　</a:t>
            </a:r>
            <a:r>
              <a:rPr kumimoji="1" lang="en-US" altLang="ja-JP" sz="3600" dirty="0" smtClean="0">
                <a:latin typeface="HGSｺﾞｼｯｸE" panose="020B0900000000000000" pitchFamily="50" charset="-128"/>
                <a:ea typeface="HGSｺﾞｼｯｸE" panose="020B0900000000000000" pitchFamily="50" charset="-128"/>
              </a:rPr>
              <a:t>2000</a:t>
            </a:r>
            <a:r>
              <a:rPr kumimoji="1" lang="ja-JP" altLang="en-US" sz="3600" dirty="0" smtClean="0">
                <a:latin typeface="HGSｺﾞｼｯｸE" panose="020B0900000000000000" pitchFamily="50" charset="-128"/>
                <a:ea typeface="HGSｺﾞｼｯｸE" panose="020B0900000000000000" pitchFamily="50" charset="-128"/>
              </a:rPr>
              <a:t>年噴火</a:t>
            </a:r>
            <a:endParaRPr kumimoji="1" lang="en-US" altLang="ja-JP" sz="3600" dirty="0" smtClean="0">
              <a:latin typeface="HGSｺﾞｼｯｸE" panose="020B0900000000000000" pitchFamily="50" charset="-128"/>
              <a:ea typeface="HGSｺﾞｼｯｸE" panose="020B0900000000000000" pitchFamily="50" charset="-128"/>
            </a:endParaRPr>
          </a:p>
        </p:txBody>
      </p:sp>
      <p:sp>
        <p:nvSpPr>
          <p:cNvPr id="3" name="テキスト ボックス 2"/>
          <p:cNvSpPr txBox="1"/>
          <p:nvPr/>
        </p:nvSpPr>
        <p:spPr>
          <a:xfrm>
            <a:off x="251520" y="1204885"/>
            <a:ext cx="8568952" cy="6186309"/>
          </a:xfrm>
          <a:prstGeom prst="rect">
            <a:avLst/>
          </a:prstGeom>
          <a:noFill/>
        </p:spPr>
        <p:txBody>
          <a:bodyPr wrap="square" rtlCol="0">
            <a:spAutoFit/>
          </a:bodyPr>
          <a:lstStyle/>
          <a:p>
            <a:r>
              <a:rPr kumimoji="1" lang="ja-JP" altLang="en-US" sz="2000" dirty="0" smtClean="0">
                <a:latin typeface="HGSｺﾞｼｯｸE" panose="020B0900000000000000" pitchFamily="50" charset="-128"/>
                <a:ea typeface="HGSｺﾞｼｯｸE" panose="020B0900000000000000" pitchFamily="50" charset="-128"/>
              </a:rPr>
              <a:t>・雲仙普賢岳の火砕流から学び、ハザードマップが配備済み</a:t>
            </a:r>
            <a:endParaRPr kumimoji="1" lang="en-US" altLang="ja-JP" sz="2000" dirty="0" smtClean="0">
              <a:latin typeface="HGSｺﾞｼｯｸE" panose="020B0900000000000000" pitchFamily="50" charset="-128"/>
              <a:ea typeface="HGSｺﾞｼｯｸE" panose="020B0900000000000000" pitchFamily="50" charset="-128"/>
            </a:endParaRPr>
          </a:p>
          <a:p>
            <a:r>
              <a:rPr kumimoji="1" lang="ja-JP" altLang="en-US" sz="2000" dirty="0" smtClean="0">
                <a:latin typeface="HGSｺﾞｼｯｸE" panose="020B0900000000000000" pitchFamily="50" charset="-128"/>
                <a:ea typeface="HGSｺﾞｼｯｸE" panose="020B0900000000000000" pitchFamily="50" charset="-128"/>
              </a:rPr>
              <a:t>・前兆地震　３日半</a:t>
            </a:r>
            <a:endParaRPr kumimoji="1" lang="en-US" altLang="ja-JP" sz="2000" dirty="0" smtClean="0">
              <a:latin typeface="HGSｺﾞｼｯｸE" panose="020B0900000000000000" pitchFamily="50" charset="-128"/>
              <a:ea typeface="HGSｺﾞｼｯｸE" panose="020B0900000000000000" pitchFamily="50" charset="-128"/>
            </a:endParaRPr>
          </a:p>
          <a:p>
            <a:r>
              <a:rPr lang="ja-JP" altLang="en-US" sz="2000" dirty="0" smtClean="0">
                <a:latin typeface="HGSｺﾞｼｯｸE" panose="020B0900000000000000" pitchFamily="50" charset="-128"/>
                <a:ea typeface="HGSｺﾞｼｯｸE" panose="020B0900000000000000" pitchFamily="50" charset="-128"/>
              </a:rPr>
              <a:t>・避難指示により区域内の全町民避難</a:t>
            </a:r>
            <a:endParaRPr lang="en-US" altLang="ja-JP" sz="2000" dirty="0" smtClean="0">
              <a:latin typeface="HGSｺﾞｼｯｸE" panose="020B0900000000000000" pitchFamily="50" charset="-128"/>
              <a:ea typeface="HGSｺﾞｼｯｸE" panose="020B0900000000000000" pitchFamily="50" charset="-128"/>
            </a:endParaRPr>
          </a:p>
          <a:p>
            <a:r>
              <a:rPr lang="ja-JP" altLang="en-US" sz="2000" dirty="0" smtClean="0">
                <a:latin typeface="HGSｺﾞｼｯｸE" panose="020B0900000000000000" pitchFamily="50" charset="-128"/>
                <a:ea typeface="HGSｺﾞｼｯｸE" panose="020B0900000000000000" pitchFamily="50" charset="-128"/>
              </a:rPr>
              <a:t>・火山の研究者と「顔が見える」関係構築により信頼関係が</a:t>
            </a:r>
            <a:endParaRPr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「あの先生が言うんだから逃げよう」</a:t>
            </a:r>
            <a:endParaRPr lang="en-US" altLang="ja-JP" sz="2000" dirty="0" smtClean="0">
              <a:latin typeface="HGSｺﾞｼｯｸE" panose="020B0900000000000000" pitchFamily="50" charset="-128"/>
              <a:ea typeface="HGSｺﾞｼｯｸE" panose="020B0900000000000000" pitchFamily="50" charset="-128"/>
            </a:endParaRPr>
          </a:p>
          <a:p>
            <a:endParaRPr lang="en-US" altLang="ja-JP" sz="2000" dirty="0" smtClean="0">
              <a:latin typeface="HGSｺﾞｼｯｸE" panose="020B0900000000000000" pitchFamily="50" charset="-128"/>
              <a:ea typeface="HGSｺﾞｼｯｸE" panose="020B0900000000000000" pitchFamily="50" charset="-128"/>
            </a:endParaRPr>
          </a:p>
          <a:p>
            <a:r>
              <a:rPr kumimoji="1" lang="ja-JP" altLang="en-US" sz="2000" dirty="0" smtClean="0">
                <a:latin typeface="HGSｺﾞｼｯｸE" panose="020B0900000000000000" pitchFamily="50" charset="-128"/>
                <a:ea typeface="HGSｺﾞｼｯｸE" panose="020B0900000000000000" pitchFamily="50" charset="-128"/>
              </a:rPr>
              <a:t>・噴火～避難を覚悟していた人々は混乱なく生活</a:t>
            </a:r>
            <a:endParaRPr kumimoji="1"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前兆地震開始と同時にホテル厨房の巨大な冷蔵庫の中身</a:t>
            </a:r>
            <a:endParaRPr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を整理、運搬</a:t>
            </a:r>
            <a:endParaRPr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施錠、電気のブレーカーを落として避難</a:t>
            </a:r>
            <a:r>
              <a:rPr kumimoji="1" lang="ja-JP" altLang="en-US" dirty="0" smtClean="0">
                <a:latin typeface="HGSｺﾞｼｯｸE" panose="020B0900000000000000" pitchFamily="50" charset="-128"/>
                <a:ea typeface="HGSｺﾞｼｯｸE" panose="020B0900000000000000" pitchFamily="50" charset="-128"/>
              </a:rPr>
              <a:t>（前回の経験を生かした例）</a:t>
            </a:r>
            <a:endParaRPr kumimoji="1" lang="en-US" altLang="ja-JP"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「噴火はいずれ収まる」</a:t>
            </a:r>
            <a:endParaRPr kumimoji="1" lang="en-US" altLang="ja-JP" sz="2000" dirty="0" smtClean="0">
              <a:latin typeface="HGSｺﾞｼｯｸE" panose="020B0900000000000000" pitchFamily="50" charset="-128"/>
              <a:ea typeface="HGSｺﾞｼｯｸE" panose="020B0900000000000000" pitchFamily="50" charset="-128"/>
            </a:endParaRPr>
          </a:p>
          <a:p>
            <a:endParaRPr kumimoji="1"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～避難を予想していなかった人々、地域に多くの混乱があった</a:t>
            </a:r>
            <a:endParaRPr lang="en-US" altLang="ja-JP" sz="2000" dirty="0" smtClean="0">
              <a:latin typeface="HGSｺﾞｼｯｸE" panose="020B0900000000000000" pitchFamily="50" charset="-128"/>
              <a:ea typeface="HGSｺﾞｼｯｸE" panose="020B0900000000000000" pitchFamily="50" charset="-128"/>
            </a:endParaRPr>
          </a:p>
          <a:p>
            <a:r>
              <a:rPr kumimoji="1" lang="ja-JP" altLang="en-US" sz="2000" dirty="0" smtClean="0">
                <a:latin typeface="HGSｺﾞｼｯｸE" panose="020B0900000000000000" pitchFamily="50" charset="-128"/>
                <a:ea typeface="HGSｺﾞｼｯｸE" panose="020B0900000000000000" pitchFamily="50" charset="-128"/>
              </a:rPr>
              <a:t>　　　ごく短時間の避難と思い、身一つで家を出た人々</a:t>
            </a:r>
            <a:endParaRPr lang="en-US" altLang="ja-JP" sz="2000" dirty="0" smtClean="0">
              <a:latin typeface="HGSｺﾞｼｯｸE" panose="020B0900000000000000" pitchFamily="50" charset="-128"/>
              <a:ea typeface="HGSｺﾞｼｯｸE" panose="020B0900000000000000" pitchFamily="50" charset="-128"/>
            </a:endParaRPr>
          </a:p>
          <a:p>
            <a:r>
              <a:rPr kumimoji="1" lang="en-US" altLang="ja-JP" sz="2000" dirty="0">
                <a:latin typeface="HGSｺﾞｼｯｸE" panose="020B0900000000000000" pitchFamily="50" charset="-128"/>
                <a:ea typeface="HGSｺﾞｼｯｸE" panose="020B0900000000000000" pitchFamily="50" charset="-128"/>
              </a:rPr>
              <a:t> </a:t>
            </a:r>
            <a:r>
              <a:rPr kumimoji="1" lang="en-US" altLang="ja-JP" sz="2000" dirty="0" smtClean="0">
                <a:latin typeface="HGSｺﾞｼｯｸE" panose="020B0900000000000000" pitchFamily="50" charset="-128"/>
                <a:ea typeface="HGSｺﾞｼｯｸE" panose="020B0900000000000000" pitchFamily="50" charset="-128"/>
              </a:rPr>
              <a:t>        </a:t>
            </a:r>
            <a:r>
              <a:rPr kumimoji="1" lang="ja-JP" altLang="en-US" sz="2000" dirty="0" smtClean="0">
                <a:latin typeface="HGSｺﾞｼｯｸE" panose="020B0900000000000000" pitchFamily="50" charset="-128"/>
                <a:ea typeface="HGSｺﾞｼｯｸE" panose="020B0900000000000000" pitchFamily="50" charset="-128"/>
              </a:rPr>
              <a:t>置いて来てしまったペット</a:t>
            </a:r>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a:t>
            </a:r>
            <a:r>
              <a:rPr kumimoji="1" lang="ja-JP" altLang="en-US" sz="2000" dirty="0" smtClean="0">
                <a:latin typeface="HGSｺﾞｼｯｸE" panose="020B0900000000000000" pitchFamily="50" charset="-128"/>
                <a:ea typeface="HGSｺﾞｼｯｸE" panose="020B0900000000000000" pitchFamily="50" charset="-128"/>
              </a:rPr>
              <a:t>せめて位牌を！」</a:t>
            </a:r>
            <a:endParaRPr kumimoji="1"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a:t>
            </a:r>
            <a:r>
              <a:rPr kumimoji="1" lang="ja-JP" altLang="en-US" sz="2000" dirty="0" smtClean="0">
                <a:latin typeface="HGSｺﾞｼｯｸE" panose="020B0900000000000000" pitchFamily="50" charset="-128"/>
                <a:ea typeface="HGSｺﾞｼｯｸE" panose="020B0900000000000000" pitchFamily="50" charset="-128"/>
              </a:rPr>
              <a:t>腐る冷蔵庫の食品、無人となった住宅に泥棒が、</a:t>
            </a:r>
            <a:endParaRPr kumimoji="1" lang="en-US" altLang="ja-JP" sz="2000" dirty="0" smtClean="0">
              <a:latin typeface="HGSｺﾞｼｯｸE" panose="020B0900000000000000" pitchFamily="50" charset="-128"/>
              <a:ea typeface="HGSｺﾞｼｯｸE" panose="020B0900000000000000" pitchFamily="50" charset="-128"/>
            </a:endParaRPr>
          </a:p>
          <a:p>
            <a:r>
              <a:rPr lang="ja-JP" altLang="en-US" sz="2000" dirty="0">
                <a:latin typeface="HGSｺﾞｼｯｸE" panose="020B0900000000000000" pitchFamily="50" charset="-128"/>
                <a:ea typeface="HGSｺﾞｼｯｸE" panose="020B0900000000000000" pitchFamily="50" charset="-128"/>
              </a:rPr>
              <a:t>　</a:t>
            </a:r>
            <a:r>
              <a:rPr lang="ja-JP" altLang="en-US" sz="2000" dirty="0" smtClean="0">
                <a:latin typeface="HGSｺﾞｼｯｸE" panose="020B0900000000000000" pitchFamily="50" charset="-128"/>
                <a:ea typeface="HGSｺﾞｼｯｸE" panose="020B0900000000000000" pitchFamily="50" charset="-128"/>
              </a:rPr>
              <a:t>　　混み合う避難所を避け、親戚宅→車内生活→避難所へなど転々と</a:t>
            </a:r>
            <a:endParaRPr lang="en-US" altLang="ja-JP" sz="2000" dirty="0" smtClean="0">
              <a:latin typeface="HGSｺﾞｼｯｸE" panose="020B0900000000000000" pitchFamily="50" charset="-128"/>
              <a:ea typeface="HGSｺﾞｼｯｸE" panose="020B0900000000000000" pitchFamily="50" charset="-128"/>
            </a:endParaRPr>
          </a:p>
          <a:p>
            <a:endParaRPr lang="en-US" altLang="ja-JP" sz="2000" dirty="0" smtClean="0">
              <a:latin typeface="HGSｺﾞｼｯｸE" panose="020B0900000000000000" pitchFamily="50" charset="-128"/>
              <a:ea typeface="HGSｺﾞｼｯｸE" panose="020B0900000000000000" pitchFamily="50" charset="-128"/>
            </a:endParaRPr>
          </a:p>
          <a:p>
            <a:endParaRPr kumimoji="1" lang="en-US" altLang="ja-JP" dirty="0" smtClean="0">
              <a:latin typeface="HGSｺﾞｼｯｸE" panose="020B0900000000000000" pitchFamily="50" charset="-128"/>
              <a:ea typeface="HGSｺﾞｼｯｸE" panose="020B0900000000000000" pitchFamily="50" charset="-128"/>
            </a:endParaRPr>
          </a:p>
          <a:p>
            <a:r>
              <a:rPr lang="ja-JP" altLang="en-US" dirty="0">
                <a:latin typeface="HGSｺﾞｼｯｸE" panose="020B0900000000000000" pitchFamily="50" charset="-128"/>
                <a:ea typeface="HGSｺﾞｼｯｸE" panose="020B0900000000000000" pitchFamily="50" charset="-128"/>
              </a:rPr>
              <a:t>　</a:t>
            </a:r>
            <a:r>
              <a:rPr lang="ja-JP" altLang="en-US" dirty="0" smtClean="0">
                <a:latin typeface="HGSｺﾞｼｯｸE" panose="020B0900000000000000" pitchFamily="50" charset="-128"/>
                <a:ea typeface="HGSｺﾞｼｯｸE" panose="020B0900000000000000" pitchFamily="50" charset="-128"/>
              </a:rPr>
              <a:t>　　</a:t>
            </a:r>
            <a:endParaRPr kumimoji="1" lang="ja-JP" altLang="en-US"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663768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噴火記録写真\abe_x_00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5" y="44624"/>
            <a:ext cx="5494344" cy="686793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644008" y="908720"/>
            <a:ext cx="4248472" cy="6370975"/>
          </a:xfrm>
          <a:prstGeom prst="rect">
            <a:avLst/>
          </a:prstGeom>
          <a:noFill/>
        </p:spPr>
        <p:txBody>
          <a:bodyPr wrap="square" rtlCol="0">
            <a:spAutoFit/>
          </a:bodyPr>
          <a:lstStyle/>
          <a:p>
            <a:r>
              <a:rPr kumimoji="1" lang="en-US" altLang="ja-JP" sz="2400" dirty="0" smtClean="0">
                <a:solidFill>
                  <a:srgbClr val="FF0000"/>
                </a:solidFill>
                <a:latin typeface="HGSｺﾞｼｯｸE" panose="020B0900000000000000" pitchFamily="50" charset="-128"/>
                <a:ea typeface="HGSｺﾞｼｯｸE" panose="020B0900000000000000" pitchFamily="50" charset="-128"/>
              </a:rPr>
              <a:t>2000</a:t>
            </a:r>
            <a:r>
              <a:rPr kumimoji="1" lang="ja-JP" altLang="en-US" sz="2400" dirty="0" smtClean="0">
                <a:solidFill>
                  <a:srgbClr val="FF0000"/>
                </a:solidFill>
                <a:latin typeface="HGSｺﾞｼｯｸE" panose="020B0900000000000000" pitchFamily="50" charset="-128"/>
                <a:ea typeface="HGSｺﾞｼｯｸE" panose="020B0900000000000000" pitchFamily="50" charset="-128"/>
              </a:rPr>
              <a:t>年の噴火は温泉街のすぐ近くにまで迫った。</a:t>
            </a:r>
            <a:endParaRPr kumimoji="1" lang="en-US" altLang="ja-JP" sz="2400" dirty="0" smtClean="0">
              <a:solidFill>
                <a:srgbClr val="FF0000"/>
              </a:solidFill>
              <a:latin typeface="HGSｺﾞｼｯｸE" panose="020B0900000000000000" pitchFamily="50" charset="-128"/>
              <a:ea typeface="HGSｺﾞｼｯｸE" panose="020B0900000000000000" pitchFamily="50" charset="-128"/>
            </a:endParaRPr>
          </a:p>
          <a:p>
            <a:endParaRPr lang="en-US" altLang="ja-JP" sz="2400" dirty="0">
              <a:solidFill>
                <a:srgbClr val="FF0000"/>
              </a:solidFill>
              <a:latin typeface="HGSｺﾞｼｯｸE" panose="020B0900000000000000" pitchFamily="50" charset="-128"/>
              <a:ea typeface="HGSｺﾞｼｯｸE" panose="020B0900000000000000" pitchFamily="50" charset="-128"/>
            </a:endParaRPr>
          </a:p>
          <a:p>
            <a:r>
              <a:rPr lang="ja-JP" altLang="en-US" sz="2400" dirty="0">
                <a:solidFill>
                  <a:srgbClr val="FF0000"/>
                </a:solidFill>
                <a:latin typeface="HGSｺﾞｼｯｸE" panose="020B0900000000000000" pitchFamily="50" charset="-128"/>
                <a:ea typeface="HGSｺﾞｼｯｸE" panose="020B0900000000000000" pitchFamily="50" charset="-128"/>
              </a:rPr>
              <a:t>前兆</a:t>
            </a:r>
            <a:r>
              <a:rPr lang="ja-JP" altLang="en-US" sz="2400" dirty="0" smtClean="0">
                <a:solidFill>
                  <a:srgbClr val="FF0000"/>
                </a:solidFill>
                <a:latin typeface="HGSｺﾞｼｯｸE" panose="020B0900000000000000" pitchFamily="50" charset="-128"/>
                <a:ea typeface="HGSｺﾞｼｯｸE" panose="020B0900000000000000" pitchFamily="50" charset="-128"/>
              </a:rPr>
              <a:t>地震が起き、事前避難が</a:t>
            </a:r>
            <a:endParaRPr lang="en-US" altLang="ja-JP" sz="2400" dirty="0" smtClean="0">
              <a:solidFill>
                <a:srgbClr val="FF0000"/>
              </a:solidFill>
              <a:latin typeface="HGSｺﾞｼｯｸE" panose="020B0900000000000000" pitchFamily="50" charset="-128"/>
              <a:ea typeface="HGSｺﾞｼｯｸE" panose="020B0900000000000000" pitchFamily="50" charset="-128"/>
            </a:endParaRPr>
          </a:p>
          <a:p>
            <a:r>
              <a:rPr kumimoji="1" lang="ja-JP" altLang="en-US" sz="2400" dirty="0" smtClean="0">
                <a:solidFill>
                  <a:srgbClr val="FF0000"/>
                </a:solidFill>
                <a:latin typeface="HGSｺﾞｼｯｸE" panose="020B0900000000000000" pitchFamily="50" charset="-128"/>
                <a:ea typeface="HGSｺﾞｼｯｸE" panose="020B0900000000000000" pitchFamily="50" charset="-128"/>
              </a:rPr>
              <a:t>完了</a:t>
            </a:r>
            <a:r>
              <a:rPr kumimoji="1" lang="ja-JP" altLang="en-US" sz="2400" dirty="0">
                <a:solidFill>
                  <a:srgbClr val="FF0000"/>
                </a:solidFill>
                <a:latin typeface="HGSｺﾞｼｯｸE" panose="020B0900000000000000" pitchFamily="50" charset="-128"/>
                <a:ea typeface="HGSｺﾞｼｯｸE" panose="020B0900000000000000" pitchFamily="50" charset="-128"/>
              </a:rPr>
              <a:t>していた</a:t>
            </a:r>
            <a:r>
              <a:rPr kumimoji="1" lang="ja-JP" altLang="en-US" sz="2400" dirty="0" smtClean="0">
                <a:solidFill>
                  <a:srgbClr val="FF0000"/>
                </a:solidFill>
                <a:latin typeface="HGSｺﾞｼｯｸE" panose="020B0900000000000000" pitchFamily="50" charset="-128"/>
                <a:ea typeface="HGSｺﾞｼｯｸE" panose="020B0900000000000000" pitchFamily="50" charset="-128"/>
              </a:rPr>
              <a:t>ため一人の犠牲者もなく終息。</a:t>
            </a:r>
            <a:endParaRPr kumimoji="1" lang="en-US" altLang="ja-JP" sz="2400" dirty="0" smtClean="0">
              <a:solidFill>
                <a:srgbClr val="FF0000"/>
              </a:solidFill>
              <a:latin typeface="HGSｺﾞｼｯｸE" panose="020B0900000000000000" pitchFamily="50" charset="-128"/>
              <a:ea typeface="HGSｺﾞｼｯｸE" panose="020B0900000000000000" pitchFamily="50" charset="-128"/>
            </a:endParaRPr>
          </a:p>
          <a:p>
            <a:endParaRPr lang="en-US" altLang="ja-JP" sz="2400" dirty="0">
              <a:solidFill>
                <a:srgbClr val="FF0000"/>
              </a:solidFill>
              <a:latin typeface="HGSｺﾞｼｯｸE" panose="020B0900000000000000" pitchFamily="50" charset="-128"/>
              <a:ea typeface="HGSｺﾞｼｯｸE" panose="020B0900000000000000" pitchFamily="50" charset="-128"/>
            </a:endParaRPr>
          </a:p>
          <a:p>
            <a:r>
              <a:rPr kumimoji="1" lang="ja-JP" altLang="en-US" sz="2400" dirty="0" smtClean="0">
                <a:solidFill>
                  <a:srgbClr val="FF0000"/>
                </a:solidFill>
                <a:latin typeface="HGSｺﾞｼｯｸE" panose="020B0900000000000000" pitchFamily="50" charset="-128"/>
                <a:ea typeface="HGSｺﾞｼｯｸE" panose="020B0900000000000000" pitchFamily="50" charset="-128"/>
              </a:rPr>
              <a:t>有珠山を良く知る研究者が</a:t>
            </a:r>
            <a:endParaRPr kumimoji="1" lang="en-US" altLang="ja-JP" sz="2400" dirty="0" smtClean="0">
              <a:solidFill>
                <a:srgbClr val="FF0000"/>
              </a:solidFill>
              <a:latin typeface="HGSｺﾞｼｯｸE" panose="020B0900000000000000" pitchFamily="50" charset="-128"/>
              <a:ea typeface="HGSｺﾞｼｯｸE" panose="020B0900000000000000" pitchFamily="50" charset="-128"/>
            </a:endParaRPr>
          </a:p>
          <a:p>
            <a:r>
              <a:rPr lang="ja-JP" altLang="en-US" sz="2400" dirty="0" smtClean="0">
                <a:solidFill>
                  <a:srgbClr val="FF0000"/>
                </a:solidFill>
                <a:latin typeface="HGSｺﾞｼｯｸE" panose="020B0900000000000000" pitchFamily="50" charset="-128"/>
                <a:ea typeface="HGSｺﾞｼｯｸE" panose="020B0900000000000000" pitchFamily="50" charset="-128"/>
              </a:rPr>
              <a:t>一時帰宅や避難解除に尽力。</a:t>
            </a:r>
            <a:endParaRPr kumimoji="1" lang="en-US" altLang="ja-JP" sz="2400" dirty="0" smtClean="0">
              <a:solidFill>
                <a:srgbClr val="FF0000"/>
              </a:solidFill>
              <a:latin typeface="HGSｺﾞｼｯｸE" panose="020B0900000000000000" pitchFamily="50" charset="-128"/>
              <a:ea typeface="HGSｺﾞｼｯｸE" panose="020B0900000000000000" pitchFamily="50" charset="-128"/>
            </a:endParaRPr>
          </a:p>
          <a:p>
            <a:endParaRPr lang="en-US" altLang="ja-JP" sz="2400" dirty="0">
              <a:solidFill>
                <a:srgbClr val="FF0000"/>
              </a:solidFill>
              <a:latin typeface="HGSｺﾞｼｯｸE" panose="020B0900000000000000" pitchFamily="50" charset="-128"/>
              <a:ea typeface="HGSｺﾞｼｯｸE" panose="020B0900000000000000" pitchFamily="50" charset="-128"/>
            </a:endParaRPr>
          </a:p>
          <a:p>
            <a:endParaRPr kumimoji="1" lang="en-US" altLang="ja-JP" sz="2400" dirty="0" smtClean="0">
              <a:solidFill>
                <a:srgbClr val="FF0000"/>
              </a:solidFill>
              <a:latin typeface="HGSｺﾞｼｯｸE" panose="020B0900000000000000" pitchFamily="50" charset="-128"/>
              <a:ea typeface="HGSｺﾞｼｯｸE" panose="020B0900000000000000" pitchFamily="50" charset="-128"/>
            </a:endParaRPr>
          </a:p>
          <a:p>
            <a:r>
              <a:rPr lang="ja-JP" altLang="en-US" sz="2400" dirty="0" smtClean="0">
                <a:solidFill>
                  <a:srgbClr val="FF0000"/>
                </a:solidFill>
                <a:latin typeface="HGSｺﾞｼｯｸE" panose="020B0900000000000000" pitchFamily="50" charset="-128"/>
                <a:ea typeface="HGSｺﾞｼｯｸE" panose="020B0900000000000000" pitchFamily="50" charset="-128"/>
              </a:rPr>
              <a:t>まだ噴煙を上げている噴火口を説明するとお客様が喜ぶ</a:t>
            </a:r>
            <a:endParaRPr lang="en-US" altLang="ja-JP" sz="2400" dirty="0" smtClean="0">
              <a:solidFill>
                <a:srgbClr val="FF0000"/>
              </a:solidFill>
              <a:latin typeface="HGSｺﾞｼｯｸE" panose="020B0900000000000000" pitchFamily="50" charset="-128"/>
              <a:ea typeface="HGSｺﾞｼｯｸE" panose="020B0900000000000000" pitchFamily="50" charset="-128"/>
            </a:endParaRPr>
          </a:p>
          <a:p>
            <a:r>
              <a:rPr lang="ja-JP" altLang="en-US" sz="2400" dirty="0">
                <a:solidFill>
                  <a:srgbClr val="FF0000"/>
                </a:solidFill>
                <a:latin typeface="HGSｺﾞｼｯｸE" panose="020B0900000000000000" pitchFamily="50" charset="-128"/>
                <a:ea typeface="HGSｺﾞｼｯｸE" panose="020B0900000000000000" pitchFamily="50" charset="-128"/>
              </a:rPr>
              <a:t>　</a:t>
            </a:r>
            <a:r>
              <a:rPr lang="ja-JP" altLang="en-US" sz="2400" dirty="0" smtClean="0">
                <a:solidFill>
                  <a:srgbClr val="FF0000"/>
                </a:solidFill>
                <a:latin typeface="HGSｺﾞｼｯｸE" panose="020B0900000000000000" pitchFamily="50" charset="-128"/>
                <a:ea typeface="HGSｺﾞｼｯｸE" panose="020B0900000000000000" pitchFamily="50" charset="-128"/>
              </a:rPr>
              <a:t>　→→火山ガイドへ</a:t>
            </a:r>
            <a:endParaRPr lang="en-US" altLang="ja-JP" sz="2400" dirty="0">
              <a:solidFill>
                <a:srgbClr val="FF0000"/>
              </a:solidFill>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kumimoji="1" lang="ja-JP" altLang="en-US" sz="24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659467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1520" y="548680"/>
            <a:ext cx="8784975" cy="5816977"/>
          </a:xfrm>
          <a:prstGeom prst="rect">
            <a:avLst/>
          </a:prstGeom>
          <a:noFill/>
        </p:spPr>
        <p:txBody>
          <a:bodyPr wrap="square" rtlCol="0">
            <a:spAutoFit/>
          </a:bodyPr>
          <a:lstStyle/>
          <a:p>
            <a:r>
              <a:rPr kumimoji="1" lang="en-US" altLang="ja-JP" sz="3200" dirty="0" smtClean="0">
                <a:latin typeface="HGSｺﾞｼｯｸE" panose="020B0900000000000000" pitchFamily="50" charset="-128"/>
                <a:ea typeface="HGSｺﾞｼｯｸE" panose="020B0900000000000000" pitchFamily="50" charset="-128"/>
              </a:rPr>
              <a:t>2000</a:t>
            </a:r>
            <a:r>
              <a:rPr kumimoji="1" lang="ja-JP" altLang="en-US" sz="3200" dirty="0" smtClean="0">
                <a:latin typeface="HGSｺﾞｼｯｸE" panose="020B0900000000000000" pitchFamily="50" charset="-128"/>
                <a:ea typeface="HGSｺﾞｼｯｸE" panose="020B0900000000000000" pitchFamily="50" charset="-128"/>
              </a:rPr>
              <a:t>年噴火</a:t>
            </a:r>
            <a:r>
              <a:rPr lang="ja-JP" altLang="en-US" sz="3200" dirty="0">
                <a:latin typeface="HGSｺﾞｼｯｸE" panose="020B0900000000000000" pitchFamily="50" charset="-128"/>
                <a:ea typeface="HGSｺﾞｼｯｸE" panose="020B0900000000000000" pitchFamily="50" charset="-128"/>
              </a:rPr>
              <a:t>　</a:t>
            </a:r>
            <a:r>
              <a:rPr lang="ja-JP" altLang="en-US" sz="3200" dirty="0" smtClean="0">
                <a:latin typeface="HGSｺﾞｼｯｸE" panose="020B0900000000000000" pitchFamily="50" charset="-128"/>
                <a:ea typeface="HGSｺﾞｼｯｸE" panose="020B0900000000000000" pitchFamily="50" charset="-128"/>
              </a:rPr>
              <a:t>私自身の体験</a:t>
            </a:r>
            <a:endParaRPr lang="en-US" altLang="ja-JP" sz="3200" dirty="0" smtClean="0">
              <a:latin typeface="HGSｺﾞｼｯｸE" panose="020B0900000000000000" pitchFamily="50" charset="-128"/>
              <a:ea typeface="HGSｺﾞｼｯｸE" panose="020B0900000000000000" pitchFamily="50" charset="-128"/>
            </a:endParaRPr>
          </a:p>
          <a:p>
            <a:endParaRPr kumimoji="1" lang="en-US" altLang="ja-JP" sz="3200" dirty="0">
              <a:latin typeface="HGSｺﾞｼｯｸE" panose="020B0900000000000000" pitchFamily="50" charset="-128"/>
              <a:ea typeface="HGSｺﾞｼｯｸE" panose="020B0900000000000000" pitchFamily="50" charset="-128"/>
            </a:endParaRPr>
          </a:p>
          <a:p>
            <a:pPr lvl="0"/>
            <a:r>
              <a:rPr lang="ja-JP" altLang="en-US" sz="2800" dirty="0" smtClean="0">
                <a:latin typeface="HGSｺﾞｼｯｸE" panose="020B0900000000000000" pitchFamily="50" charset="-128"/>
                <a:ea typeface="HGSｺﾞｼｯｸE" panose="020B0900000000000000" pitchFamily="50" charset="-128"/>
              </a:rPr>
              <a:t>・</a:t>
            </a:r>
            <a:r>
              <a:rPr lang="en-US" altLang="ja-JP" sz="2800" dirty="0" smtClean="0">
                <a:latin typeface="HGSｺﾞｼｯｸE" panose="020B0900000000000000" pitchFamily="50" charset="-128"/>
                <a:ea typeface="HGSｺﾞｼｯｸE" panose="020B0900000000000000" pitchFamily="50" charset="-128"/>
              </a:rPr>
              <a:t>3</a:t>
            </a:r>
            <a:r>
              <a:rPr lang="ja-JP" altLang="en-US" sz="2800" dirty="0" smtClean="0">
                <a:latin typeface="HGSｺﾞｼｯｸE" panose="020B0900000000000000" pitchFamily="50" charset="-128"/>
                <a:ea typeface="HGSｺﾞｼｯｸE" panose="020B0900000000000000" pitchFamily="50" charset="-128"/>
              </a:rPr>
              <a:t>月末　子供達（小</a:t>
            </a:r>
            <a:r>
              <a:rPr lang="en-US" altLang="ja-JP" sz="2800" dirty="0" smtClean="0">
                <a:latin typeface="HGSｺﾞｼｯｸE" panose="020B0900000000000000" pitchFamily="50" charset="-128"/>
                <a:ea typeface="HGSｺﾞｼｯｸE" panose="020B0900000000000000" pitchFamily="50" charset="-128"/>
              </a:rPr>
              <a:t>1</a:t>
            </a:r>
            <a:r>
              <a:rPr lang="ja-JP" altLang="en-US" sz="2800" dirty="0" err="1" smtClean="0">
                <a:latin typeface="HGSｺﾞｼｯｸE" panose="020B0900000000000000" pitchFamily="50" charset="-128"/>
                <a:ea typeface="HGSｺﾞｼｯｸE" panose="020B0900000000000000" pitchFamily="50" charset="-128"/>
              </a:rPr>
              <a:t>、</a:t>
            </a:r>
            <a:r>
              <a:rPr lang="en-US" altLang="ja-JP" sz="2800" dirty="0" smtClean="0">
                <a:latin typeface="HGSｺﾞｼｯｸE" panose="020B0900000000000000" pitchFamily="50" charset="-128"/>
                <a:ea typeface="HGSｺﾞｼｯｸE" panose="020B0900000000000000" pitchFamily="50" charset="-128"/>
              </a:rPr>
              <a:t>3</a:t>
            </a:r>
            <a:r>
              <a:rPr lang="ja-JP" altLang="en-US" sz="2800" dirty="0" err="1" smtClean="0">
                <a:latin typeface="HGSｺﾞｼｯｸE" panose="020B0900000000000000" pitchFamily="50" charset="-128"/>
                <a:ea typeface="HGSｺﾞｼｯｸE" panose="020B0900000000000000" pitchFamily="50" charset="-128"/>
              </a:rPr>
              <a:t>、</a:t>
            </a:r>
            <a:r>
              <a:rPr lang="en-US" altLang="ja-JP" sz="2800" dirty="0" smtClean="0">
                <a:latin typeface="HGSｺﾞｼｯｸE" panose="020B0900000000000000" pitchFamily="50" charset="-128"/>
                <a:ea typeface="HGSｺﾞｼｯｸE" panose="020B0900000000000000" pitchFamily="50" charset="-128"/>
              </a:rPr>
              <a:t>6</a:t>
            </a:r>
            <a:r>
              <a:rPr lang="ja-JP" altLang="en-US" sz="2800" dirty="0" smtClean="0">
                <a:latin typeface="HGSｺﾞｼｯｸE" panose="020B0900000000000000" pitchFamily="50" charset="-128"/>
                <a:ea typeface="HGSｺﾞｼｯｸE" panose="020B0900000000000000" pitchFamily="50" charset="-128"/>
              </a:rPr>
              <a:t>）は春休み</a:t>
            </a:r>
            <a:endParaRPr lang="en-US" altLang="ja-JP" sz="2800" dirty="0" smtClean="0">
              <a:latin typeface="HGSｺﾞｼｯｸE" panose="020B0900000000000000" pitchFamily="50" charset="-128"/>
              <a:ea typeface="HGSｺﾞｼｯｸE" panose="020B0900000000000000" pitchFamily="50" charset="-128"/>
            </a:endParaRPr>
          </a:p>
          <a:p>
            <a:pPr lvl="0"/>
            <a:r>
              <a:rPr lang="ja-JP" altLang="en-US" sz="2800" dirty="0" smtClean="0">
                <a:solidFill>
                  <a:prstClr val="black"/>
                </a:solidFill>
                <a:latin typeface="HGSｺﾞｼｯｸE" panose="020B0900000000000000" pitchFamily="50" charset="-128"/>
                <a:ea typeface="HGSｺﾞｼｯｸE" panose="020B0900000000000000" pitchFamily="50" charset="-128"/>
              </a:rPr>
              <a:t>・</a:t>
            </a:r>
            <a:r>
              <a:rPr lang="ja-JP" altLang="en-US" sz="2800" dirty="0">
                <a:solidFill>
                  <a:prstClr val="black"/>
                </a:solidFill>
                <a:latin typeface="HGSｺﾞｼｯｸE" panose="020B0900000000000000" pitchFamily="50" charset="-128"/>
                <a:ea typeface="HGSｺﾞｼｯｸE" panose="020B0900000000000000" pitchFamily="50" charset="-128"/>
              </a:rPr>
              <a:t>夫からの言葉は</a:t>
            </a:r>
            <a:endParaRPr lang="en-US" altLang="ja-JP" sz="2800" dirty="0">
              <a:solidFill>
                <a:prstClr val="black"/>
              </a:solidFill>
              <a:latin typeface="HGSｺﾞｼｯｸE" panose="020B0900000000000000" pitchFamily="50" charset="-128"/>
              <a:ea typeface="HGSｺﾞｼｯｸE" panose="020B0900000000000000" pitchFamily="50" charset="-128"/>
            </a:endParaRPr>
          </a:p>
          <a:p>
            <a:pPr lvl="0"/>
            <a:r>
              <a:rPr lang="ja-JP" altLang="en-US" sz="2800" dirty="0">
                <a:solidFill>
                  <a:prstClr val="black"/>
                </a:solidFill>
                <a:latin typeface="HGSｺﾞｼｯｸE" panose="020B0900000000000000" pitchFamily="50" charset="-128"/>
                <a:ea typeface="HGSｺﾞｼｯｸE" panose="020B0900000000000000" pitchFamily="50" charset="-128"/>
              </a:rPr>
              <a:t>　「半年～あるいは数年の避難を覚悟するように」</a:t>
            </a:r>
            <a:endParaRPr lang="en-US" altLang="ja-JP" sz="2800" dirty="0">
              <a:solidFill>
                <a:prstClr val="black"/>
              </a:solidFill>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・噴火前にすでに転校手続き完了</a:t>
            </a:r>
            <a:endParaRPr lang="en-US" altLang="ja-JP" sz="2800" dirty="0" smtClean="0">
              <a:latin typeface="HGSｺﾞｼｯｸE" panose="020B0900000000000000" pitchFamily="50" charset="-128"/>
              <a:ea typeface="HGSｺﾞｼｯｸE" panose="020B0900000000000000" pitchFamily="50" charset="-128"/>
            </a:endParaRPr>
          </a:p>
          <a:p>
            <a:pPr lvl="0"/>
            <a:r>
              <a:rPr lang="ja-JP" altLang="en-US" sz="2800" dirty="0">
                <a:solidFill>
                  <a:prstClr val="black"/>
                </a:solidFill>
                <a:latin typeface="HGSｺﾞｼｯｸE" panose="020B0900000000000000" pitchFamily="50" charset="-128"/>
                <a:ea typeface="HGSｺﾞｼｯｸE" panose="020B0900000000000000" pitchFamily="50" charset="-128"/>
              </a:rPr>
              <a:t>・実家（深川市）へ避難　　</a:t>
            </a:r>
            <a:endParaRPr lang="en-US" altLang="ja-JP" sz="2800" dirty="0">
              <a:solidFill>
                <a:prstClr val="black"/>
              </a:solidFill>
              <a:latin typeface="HGSｺﾞｼｯｸE" panose="020B0900000000000000" pitchFamily="50" charset="-128"/>
              <a:ea typeface="HGSｺﾞｼｯｸE" panose="020B0900000000000000" pitchFamily="50" charset="-128"/>
            </a:endParaRPr>
          </a:p>
          <a:p>
            <a:pPr lvl="0"/>
            <a:r>
              <a:rPr lang="ja-JP" altLang="en-US" sz="2800" dirty="0">
                <a:solidFill>
                  <a:prstClr val="black"/>
                </a:solidFill>
                <a:latin typeface="HGSｺﾞｼｯｸE" panose="020B0900000000000000" pitchFamily="50" charset="-128"/>
                <a:ea typeface="HGSｺﾞｼｯｸE" panose="020B0900000000000000" pitchFamily="50" charset="-128"/>
              </a:rPr>
              <a:t>・夫と両親は避難所へ　一家</a:t>
            </a:r>
            <a:r>
              <a:rPr lang="ja-JP" altLang="en-US" sz="2800" dirty="0" smtClean="0">
                <a:solidFill>
                  <a:prstClr val="black"/>
                </a:solidFill>
                <a:latin typeface="HGSｺﾞｼｯｸE" panose="020B0900000000000000" pitchFamily="50" charset="-128"/>
                <a:ea typeface="HGSｺﾞｼｯｸE" panose="020B0900000000000000" pitchFamily="50" charset="-128"/>
              </a:rPr>
              <a:t>バラバラ</a:t>
            </a:r>
            <a:endParaRPr lang="en-US" altLang="ja-JP" sz="2800" dirty="0" smtClean="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・長男の中学校入学の準備ができない</a:t>
            </a:r>
            <a:endParaRPr lang="en-US" altLang="ja-JP" sz="2800" dirty="0" smtClean="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a:t>
            </a:r>
            <a:r>
              <a:rPr lang="ja-JP" altLang="en-US" sz="2800" dirty="0">
                <a:latin typeface="HGSｺﾞｼｯｸE" panose="020B0900000000000000" pitchFamily="50" charset="-128"/>
                <a:ea typeface="HGSｺﾞｼｯｸE" panose="020B0900000000000000" pitchFamily="50" charset="-128"/>
              </a:rPr>
              <a:t>子供の文房具や楽器など、友人が集めてくれた</a:t>
            </a:r>
            <a:endParaRPr lang="en-US" altLang="ja-JP" sz="2800" dirty="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a:t>
            </a:r>
            <a:r>
              <a:rPr kumimoji="1" lang="ja-JP" altLang="en-US" sz="2800" dirty="0" smtClean="0">
                <a:latin typeface="HGSｺﾞｼｯｸE" panose="020B0900000000000000" pitchFamily="50" charset="-128"/>
                <a:ea typeface="HGSｺﾞｼｯｸE" panose="020B0900000000000000" pitchFamily="50" charset="-128"/>
              </a:rPr>
              <a:t>仕事は年度末　全てをストップして避難</a:t>
            </a:r>
            <a:endParaRPr kumimoji="1" lang="en-US" altLang="ja-JP" sz="2800" dirty="0" smtClean="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・宿泊客は少ない時期　宿泊台帳を持ち出し電話連絡</a:t>
            </a:r>
            <a:endParaRPr kumimoji="1" lang="en-US" altLang="ja-JP" sz="2800" dirty="0" smtClean="0">
              <a:latin typeface="HGSｺﾞｼｯｸE" panose="020B0900000000000000" pitchFamily="50" charset="-128"/>
              <a:ea typeface="HGSｺﾞｼｯｸE" panose="020B0900000000000000" pitchFamily="50" charset="-128"/>
            </a:endParaRPr>
          </a:p>
          <a:p>
            <a:r>
              <a:rPr kumimoji="1" lang="ja-JP" altLang="en-US" sz="2800" dirty="0" smtClean="0">
                <a:latin typeface="HGSｺﾞｼｯｸE" panose="020B0900000000000000" pitchFamily="50" charset="-128"/>
                <a:ea typeface="HGSｺﾞｼｯｸE" panose="020B0900000000000000" pitchFamily="50" charset="-128"/>
              </a:rPr>
              <a:t>・</a:t>
            </a:r>
            <a:r>
              <a:rPr kumimoji="1" lang="en-US" altLang="ja-JP" sz="2800" dirty="0" smtClean="0">
                <a:latin typeface="HGSｺﾞｼｯｸE" panose="020B0900000000000000" pitchFamily="50" charset="-128"/>
                <a:ea typeface="HGSｺﾞｼｯｸE" panose="020B0900000000000000" pitchFamily="50" charset="-128"/>
              </a:rPr>
              <a:t>4</a:t>
            </a:r>
            <a:r>
              <a:rPr kumimoji="1" lang="ja-JP" altLang="en-US" sz="2800" dirty="0" smtClean="0">
                <a:latin typeface="HGSｺﾞｼｯｸE" panose="020B0900000000000000" pitchFamily="50" charset="-128"/>
                <a:ea typeface="HGSｺﾞｼｯｸE" panose="020B0900000000000000" pitchFamily="50" charset="-128"/>
              </a:rPr>
              <a:t>か月間の休業　源泉の温度の低下</a:t>
            </a:r>
            <a:r>
              <a:rPr lang="ja-JP" altLang="en-US" sz="2800" dirty="0" smtClean="0">
                <a:latin typeface="HGSｺﾞｼｯｸE" panose="020B0900000000000000" pitchFamily="50" charset="-128"/>
                <a:ea typeface="HGSｺﾞｼｯｸE" panose="020B0900000000000000" pitchFamily="50" charset="-128"/>
              </a:rPr>
              <a:t>に苦しむ</a:t>
            </a:r>
            <a:endParaRPr lang="en-US" altLang="ja-JP" sz="2800" dirty="0" smtClean="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488444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1520" y="548680"/>
            <a:ext cx="8712968" cy="9079409"/>
          </a:xfrm>
          <a:prstGeom prst="rect">
            <a:avLst/>
          </a:prstGeom>
          <a:noFill/>
        </p:spPr>
        <p:txBody>
          <a:bodyPr wrap="square" rtlCol="0">
            <a:spAutoFit/>
          </a:bodyPr>
          <a:lstStyle/>
          <a:p>
            <a:r>
              <a:rPr kumimoji="1" lang="ja-JP" altLang="en-US" sz="3200" dirty="0" smtClean="0">
                <a:latin typeface="HGSｺﾞｼｯｸE" panose="020B0900000000000000" pitchFamily="50" charset="-128"/>
                <a:ea typeface="HGSｺﾞｼｯｸE" panose="020B0900000000000000" pitchFamily="50" charset="-128"/>
              </a:rPr>
              <a:t>その時の気持ちを思い出すと・・・</a:t>
            </a:r>
            <a:endParaRPr kumimoji="1" lang="en-US" altLang="ja-JP" sz="32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無事に建っている自宅を見るのはこれが最後かも知れない。</a:t>
            </a:r>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普通の生活のありがたさを痛感</a:t>
            </a:r>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何を持ち出すのか？？　お金で買えるものなら置いて行く。</a:t>
            </a:r>
            <a:endParaRPr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お金を出しても二度と取り返せないものを！！　</a:t>
            </a:r>
            <a:endParaRPr kumimoji="1"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写真やアルバム</a:t>
            </a:r>
            <a:r>
              <a:rPr lang="ja-JP" altLang="en-US" sz="2400" dirty="0">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家族の思い出の品などを持ち出した</a:t>
            </a:r>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従業員の給料、銀行への支払いなど、金策</a:t>
            </a:r>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先が見えない不安　</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「いずれ終息するよ」という言葉だけが希望</a:t>
            </a:r>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ありがたいけれど、何かマッチしない支援</a:t>
            </a:r>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lang="en-US" altLang="ja-JP" sz="2400" dirty="0" smtClean="0">
              <a:latin typeface="HGSｺﾞｼｯｸE" panose="020B0900000000000000" pitchFamily="50" charset="-128"/>
              <a:ea typeface="HGSｺﾞｼｯｸE" panose="020B0900000000000000" pitchFamily="50" charset="-128"/>
            </a:endParaRPr>
          </a:p>
          <a:p>
            <a:endParaRPr kumimoji="1"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kumimoji="1" lang="ja-JP" altLang="en-US" sz="24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812427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332656"/>
            <a:ext cx="8568952" cy="6494085"/>
          </a:xfrm>
          <a:prstGeom prst="rect">
            <a:avLst/>
          </a:prstGeom>
          <a:noFill/>
        </p:spPr>
        <p:txBody>
          <a:bodyPr wrap="square" rtlCol="0">
            <a:spAutoFit/>
          </a:bodyPr>
          <a:lstStyle/>
          <a:p>
            <a:r>
              <a:rPr kumimoji="1" lang="ja-JP" altLang="en-US" sz="3200" dirty="0" smtClean="0">
                <a:latin typeface="HGSｺﾞｼｯｸE" panose="020B0900000000000000" pitchFamily="50" charset="-128"/>
                <a:ea typeface="HGSｺﾞｼｯｸE" panose="020B0900000000000000" pitchFamily="50" charset="-128"/>
              </a:rPr>
              <a:t>有珠山と付き合いの長い住民の考え方</a:t>
            </a:r>
            <a:endParaRPr kumimoji="1" lang="en-US" altLang="ja-JP" sz="3200" dirty="0" smtClean="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・噴火は致し方なし、この土地の主役は火山。</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・温泉をもらい、噴火と噴火の間の</a:t>
            </a:r>
            <a:r>
              <a:rPr lang="en-US" altLang="ja-JP" sz="2400" dirty="0" smtClean="0">
                <a:latin typeface="HGSｺﾞｼｯｸE" panose="020B0900000000000000" pitchFamily="50" charset="-128"/>
                <a:ea typeface="HGSｺﾞｼｯｸE" panose="020B0900000000000000" pitchFamily="50" charset="-128"/>
              </a:rPr>
              <a:t>30</a:t>
            </a:r>
            <a:r>
              <a:rPr lang="ja-JP" altLang="en-US" sz="2400" dirty="0" smtClean="0">
                <a:latin typeface="HGSｺﾞｼｯｸE" panose="020B0900000000000000" pitchFamily="50" charset="-128"/>
                <a:ea typeface="HGSｺﾞｼｯｸE" panose="020B0900000000000000" pitchFamily="50" charset="-128"/>
              </a:rPr>
              <a:t>年は平穏に暮らせる。</a:t>
            </a:r>
            <a:endParaRPr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・火山があるからこその景観、温泉、肥沃な大地</a:t>
            </a:r>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・噴火の間は息をひそめてジッと耐え忍ぶ。</a:t>
            </a:r>
            <a:endParaRPr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・中には猛者も</a:t>
            </a:r>
            <a:endParaRPr kumimoji="1"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　　　「死ぬまでにもう一回噴火を見たいなあ！」</a:t>
            </a:r>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・有珠山は「嘘をつかない山」</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　　　必ず前兆地震が知らせてくれる。</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・温泉街全体の移転を勧められたが断った</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　　　　　　　　「ここで暮らしたい」</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・火山のそばは危険というけれど、火山国日本のどこへ</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　　　　　　　　　　　　　　　　　行ったら安全なの？</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・地球上に住むということは自然災害もつきものさ</a:t>
            </a:r>
            <a:endParaRPr lang="en-US" altLang="ja-JP" sz="2400" dirty="0" smtClean="0">
              <a:latin typeface="HGSｺﾞｼｯｸE" panose="020B0900000000000000" pitchFamily="50" charset="-128"/>
              <a:ea typeface="HGSｺﾞｼｯｸE" panose="020B0900000000000000" pitchFamily="50" charset="-128"/>
            </a:endParaRPr>
          </a:p>
          <a:p>
            <a:endParaRPr kumimoji="1" lang="en-US" altLang="ja-JP" sz="2400" u="sng" dirty="0">
              <a:latin typeface="HGSｺﾞｼｯｸE" panose="020B0900000000000000" pitchFamily="50" charset="-128"/>
              <a:ea typeface="HGSｺﾞｼｯｸE" panose="020B0900000000000000" pitchFamily="50" charset="-128"/>
            </a:endParaRPr>
          </a:p>
          <a:p>
            <a:endParaRPr kumimoji="1" lang="ja-JP" altLang="en-US" sz="24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4094053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miko\Desktop\写真\090911JICA中南米研修生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551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dirty="0" smtClean="0">
                <a:latin typeface="HGSｺﾞｼｯｸE" panose="020B0900000000000000" pitchFamily="50" charset="-128"/>
                <a:ea typeface="HGSｺﾞｼｯｸE" panose="020B0900000000000000" pitchFamily="50" charset="-128"/>
              </a:rPr>
              <a:t>私達の流儀</a:t>
            </a:r>
            <a:r>
              <a:rPr kumimoji="1" lang="en-US" altLang="ja-JP" dirty="0" smtClean="0">
                <a:latin typeface="HGSｺﾞｼｯｸE" panose="020B0900000000000000" pitchFamily="50" charset="-128"/>
                <a:ea typeface="HGSｺﾞｼｯｸE" panose="020B0900000000000000" pitchFamily="50" charset="-128"/>
              </a:rPr>
              <a:t/>
            </a:r>
            <a:br>
              <a:rPr kumimoji="1" lang="en-US" altLang="ja-JP" dirty="0" smtClean="0">
                <a:latin typeface="HGSｺﾞｼｯｸE" panose="020B0900000000000000" pitchFamily="50" charset="-128"/>
                <a:ea typeface="HGSｺﾞｼｯｸE" panose="020B0900000000000000" pitchFamily="50" charset="-128"/>
              </a:rPr>
            </a:br>
            <a:endParaRPr kumimoji="1" lang="ja-JP" altLang="en-US"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908720"/>
            <a:ext cx="8229600" cy="5760640"/>
          </a:xfrm>
        </p:spPr>
        <p:txBody>
          <a:bodyPr>
            <a:normAutofit/>
          </a:bodyPr>
          <a:lstStyle/>
          <a:p>
            <a:pPr marL="0" indent="0">
              <a:buNone/>
            </a:pPr>
            <a:r>
              <a:rPr lang="ja-JP" altLang="en-US" dirty="0" smtClean="0">
                <a:solidFill>
                  <a:srgbClr val="002060"/>
                </a:solidFill>
                <a:latin typeface="HGSｺﾞｼｯｸE" panose="020B0900000000000000" pitchFamily="50" charset="-128"/>
                <a:ea typeface="HGSｺﾞｼｯｸE" panose="020B0900000000000000" pitchFamily="50" charset="-128"/>
              </a:rPr>
              <a:t>噴火予知の先鞭をつけた先人　大森房吉博士の言葉</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rgbClr val="002060"/>
                </a:solidFill>
                <a:latin typeface="HGSｺﾞｼｯｸE" panose="020B0900000000000000" pitchFamily="50" charset="-128"/>
                <a:ea typeface="HGSｺﾞｼｯｸE" panose="020B0900000000000000" pitchFamily="50" charset="-128"/>
              </a:rPr>
              <a:t>　</a:t>
            </a:r>
            <a:r>
              <a:rPr lang="ja-JP" altLang="en-US" dirty="0" smtClean="0">
                <a:solidFill>
                  <a:srgbClr val="002060"/>
                </a:solidFill>
                <a:latin typeface="HGSｺﾞｼｯｸE" panose="020B0900000000000000" pitchFamily="50" charset="-128"/>
                <a:ea typeface="HGSｺﾞｼｯｸE" panose="020B0900000000000000" pitchFamily="50" charset="-128"/>
              </a:rPr>
              <a:t>　　　→三松正夫青年に大きな影響を及ぼす</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rgbClr val="002060"/>
                </a:solidFill>
                <a:latin typeface="HGSｺﾞｼｯｸE" panose="020B0900000000000000" pitchFamily="50" charset="-128"/>
                <a:ea typeface="HGSｺﾞｼｯｸE" panose="020B0900000000000000" pitchFamily="50" charset="-128"/>
              </a:rPr>
              <a:t>　</a:t>
            </a:r>
            <a:r>
              <a:rPr lang="ja-JP" altLang="en-US" dirty="0" smtClean="0">
                <a:solidFill>
                  <a:srgbClr val="002060"/>
                </a:solidFill>
                <a:latin typeface="HGSｺﾞｼｯｸE" panose="020B0900000000000000" pitchFamily="50" charset="-128"/>
                <a:ea typeface="HGSｺﾞｼｯｸE" panose="020B0900000000000000" pitchFamily="50" charset="-128"/>
              </a:rPr>
              <a:t>　　　「噴火遭遇者の責務」</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rgbClr val="002060"/>
                </a:solidFill>
                <a:latin typeface="HGSｺﾞｼｯｸE" panose="020B0900000000000000" pitchFamily="50" charset="-128"/>
                <a:ea typeface="HGSｺﾞｼｯｸE" panose="020B0900000000000000" pitchFamily="50" charset="-128"/>
              </a:rPr>
              <a:t>「平穏な時にその火山を知る事は困難。</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rgbClr val="002060"/>
                </a:solidFill>
                <a:latin typeface="HGSｺﾞｼｯｸE" panose="020B0900000000000000" pitchFamily="50" charset="-128"/>
                <a:ea typeface="HGSｺﾞｼｯｸE" panose="020B0900000000000000" pitchFamily="50" charset="-128"/>
              </a:rPr>
              <a:t>　　　　　　　　　噴火の時こそ千載一遇のチャンス」</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rgbClr val="002060"/>
                </a:solidFill>
                <a:latin typeface="HGSｺﾞｼｯｸE" panose="020B0900000000000000" pitchFamily="50" charset="-128"/>
                <a:ea typeface="HGSｺﾞｼｯｸE" panose="020B0900000000000000" pitchFamily="50" charset="-128"/>
              </a:rPr>
              <a:t>「噴火をやり過ごすだけなら動物が勝る。人間ならその</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rgbClr val="002060"/>
                </a:solidFill>
                <a:latin typeface="HGSｺﾞｼｯｸE" panose="020B0900000000000000" pitchFamily="50" charset="-128"/>
                <a:ea typeface="HGSｺﾞｼｯｸE" panose="020B0900000000000000" pitchFamily="50" charset="-128"/>
              </a:rPr>
              <a:t>　　中から学び、子孫に役立つものを残す責務がある」</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rgbClr val="002060"/>
                </a:solidFill>
                <a:latin typeface="HGSｺﾞｼｯｸE" panose="020B0900000000000000" pitchFamily="50" charset="-128"/>
                <a:ea typeface="HGSｺﾞｼｯｸE" panose="020B0900000000000000" pitchFamily="50" charset="-128"/>
              </a:rPr>
              <a:t>噴火</a:t>
            </a:r>
            <a:r>
              <a:rPr lang="ja-JP" altLang="en-US" dirty="0" smtClean="0">
                <a:solidFill>
                  <a:srgbClr val="002060"/>
                </a:solidFill>
                <a:latin typeface="HGSｺﾞｼｯｸE" panose="020B0900000000000000" pitchFamily="50" charset="-128"/>
                <a:ea typeface="HGSｺﾞｼｯｸE" panose="020B0900000000000000" pitchFamily="50" charset="-128"/>
              </a:rPr>
              <a:t>は必然、と真正面から火山と向き合った生き方そのものが私達の中にも流れるスピリット</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rgbClr val="002060"/>
                </a:solidFill>
                <a:latin typeface="HGSｺﾞｼｯｸE" panose="020B0900000000000000" pitchFamily="50" charset="-128"/>
                <a:ea typeface="HGSｺﾞｼｯｸE" panose="020B0900000000000000" pitchFamily="50" charset="-128"/>
              </a:rPr>
              <a:t>火山</a:t>
            </a:r>
            <a:r>
              <a:rPr lang="ja-JP" altLang="en-US" dirty="0" smtClean="0">
                <a:solidFill>
                  <a:srgbClr val="002060"/>
                </a:solidFill>
                <a:latin typeface="HGSｺﾞｼｯｸE" panose="020B0900000000000000" pitchFamily="50" charset="-128"/>
                <a:ea typeface="HGSｺﾞｼｯｸE" panose="020B0900000000000000" pitchFamily="50" charset="-128"/>
              </a:rPr>
              <a:t>国日本に生きる作法であり、流儀なのでは？</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endParaRPr lang="en-US" altLang="ja-JP"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565009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smtClean="0">
                <a:latin typeface="HGPｺﾞｼｯｸE" panose="020B0900000000000000" pitchFamily="50" charset="-128"/>
                <a:ea typeface="HGPｺﾞｼｯｸE" panose="020B0900000000000000" pitchFamily="50" charset="-128"/>
              </a:rPr>
              <a:t>自分にできることをする</a:t>
            </a:r>
            <a:endParaRPr kumimoji="1" lang="ja-JP" altLang="en-US" sz="3600" dirty="0">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p:txBody>
          <a:bodyPr>
            <a:normAutofit/>
          </a:bodyPr>
          <a:lstStyle/>
          <a:p>
            <a:pPr marL="0" indent="0">
              <a:buNone/>
            </a:pPr>
            <a:r>
              <a:rPr kumimoji="1" lang="ja-JP" altLang="en-US" sz="3200" dirty="0" smtClean="0">
                <a:latin typeface="HGPｺﾞｼｯｸE" panose="020B0900000000000000" pitchFamily="50" charset="-128"/>
                <a:ea typeface="HGPｺﾞｼｯｸE" panose="020B0900000000000000" pitchFamily="50" charset="-128"/>
              </a:rPr>
              <a:t>三松正夫</a:t>
            </a:r>
            <a:r>
              <a:rPr lang="ja-JP" altLang="en-US" sz="3200" dirty="0" smtClean="0">
                <a:latin typeface="HGPｺﾞｼｯｸE" panose="020B0900000000000000" pitchFamily="50" charset="-128"/>
                <a:ea typeface="HGPｺﾞｼｯｸE" panose="020B0900000000000000" pitchFamily="50" charset="-128"/>
              </a:rPr>
              <a:t>は</a:t>
            </a:r>
            <a:endParaRPr lang="en-US" altLang="ja-JP" sz="3200" dirty="0" smtClean="0">
              <a:latin typeface="HGPｺﾞｼｯｸE" panose="020B0900000000000000" pitchFamily="50" charset="-128"/>
              <a:ea typeface="HGPｺﾞｼｯｸE" panose="020B0900000000000000" pitchFamily="50" charset="-128"/>
            </a:endParaRPr>
          </a:p>
          <a:p>
            <a:pPr marL="0" indent="0">
              <a:buNone/>
            </a:pPr>
            <a:r>
              <a:rPr kumimoji="1" lang="ja-JP" altLang="en-US" sz="4000" dirty="0">
                <a:latin typeface="HGPｺﾞｼｯｸE" panose="020B0900000000000000" pitchFamily="50" charset="-128"/>
                <a:ea typeface="HGPｺﾞｼｯｸE" panose="020B0900000000000000" pitchFamily="50" charset="-128"/>
              </a:rPr>
              <a:t>　</a:t>
            </a:r>
            <a:r>
              <a:rPr kumimoji="1" lang="ja-JP" altLang="en-US" sz="4000" dirty="0" smtClean="0">
                <a:latin typeface="HGPｺﾞｼｯｸE" panose="020B0900000000000000" pitchFamily="50" charset="-128"/>
                <a:ea typeface="HGPｺﾞｼｯｸE" panose="020B0900000000000000" pitchFamily="50" charset="-128"/>
              </a:rPr>
              <a:t>　</a:t>
            </a:r>
            <a:r>
              <a:rPr kumimoji="1" lang="ja-JP" altLang="en-US" sz="4000" dirty="0" smtClean="0">
                <a:solidFill>
                  <a:srgbClr val="FF0000"/>
                </a:solidFill>
                <a:latin typeface="HGPｺﾞｼｯｸE" panose="020B0900000000000000" pitchFamily="50" charset="-128"/>
                <a:ea typeface="HGPｺﾞｼｯｸE" panose="020B0900000000000000" pitchFamily="50" charset="-128"/>
              </a:rPr>
              <a:t>自分にできることをした</a:t>
            </a:r>
            <a:endParaRPr kumimoji="1" lang="en-US" altLang="ja-JP" sz="4000" dirty="0" smtClean="0">
              <a:solidFill>
                <a:srgbClr val="FF0000"/>
              </a:solidFill>
              <a:latin typeface="HGPｺﾞｼｯｸE" panose="020B0900000000000000" pitchFamily="50" charset="-128"/>
              <a:ea typeface="HGPｺﾞｼｯｸE" panose="020B0900000000000000" pitchFamily="50" charset="-128"/>
            </a:endParaRPr>
          </a:p>
          <a:p>
            <a:pPr marL="0" indent="0">
              <a:buNone/>
            </a:pPr>
            <a:r>
              <a:rPr lang="ja-JP" altLang="en-US" sz="4000" dirty="0">
                <a:latin typeface="HGPｺﾞｼｯｸE" panose="020B0900000000000000" pitchFamily="50" charset="-128"/>
                <a:ea typeface="HGPｺﾞｼｯｸE" panose="020B0900000000000000" pitchFamily="50" charset="-128"/>
              </a:rPr>
              <a:t>　</a:t>
            </a:r>
            <a:r>
              <a:rPr lang="ja-JP" altLang="en-US" sz="4000" dirty="0" smtClean="0">
                <a:latin typeface="HGPｺﾞｼｯｸE" panose="020B0900000000000000" pitchFamily="50" charset="-128"/>
                <a:ea typeface="HGPｺﾞｼｯｸE" panose="020B0900000000000000" pitchFamily="50" charset="-128"/>
              </a:rPr>
              <a:t>　　　　　　　　　　　　　　　</a:t>
            </a:r>
            <a:r>
              <a:rPr lang="ja-JP" altLang="en-US" sz="3600" dirty="0" smtClean="0">
                <a:latin typeface="HGPｺﾞｼｯｸE" panose="020B0900000000000000" pitchFamily="50" charset="-128"/>
                <a:ea typeface="HGPｺﾞｼｯｸE" panose="020B0900000000000000" pitchFamily="50" charset="-128"/>
              </a:rPr>
              <a:t>という点</a:t>
            </a:r>
            <a:endParaRPr lang="en-US" altLang="ja-JP" sz="3600" dirty="0" smtClean="0">
              <a:latin typeface="HGPｺﾞｼｯｸE" panose="020B0900000000000000" pitchFamily="50" charset="-128"/>
              <a:ea typeface="HGPｺﾞｼｯｸE" panose="020B0900000000000000" pitchFamily="50" charset="-128"/>
            </a:endParaRPr>
          </a:p>
          <a:p>
            <a:pPr marL="0" indent="0">
              <a:buNone/>
            </a:pPr>
            <a:r>
              <a:rPr lang="ja-JP" altLang="en-US" sz="3200" dirty="0" smtClean="0">
                <a:latin typeface="HGPｺﾞｼｯｸE" panose="020B0900000000000000" pitchFamily="50" charset="-128"/>
                <a:ea typeface="HGPｺﾞｼｯｸE" panose="020B0900000000000000" pitchFamily="50" charset="-128"/>
              </a:rPr>
              <a:t>彼だからこそ出来たこと</a:t>
            </a:r>
            <a:endParaRPr lang="en-US" altLang="ja-JP" sz="3200" dirty="0" smtClean="0">
              <a:latin typeface="HGPｺﾞｼｯｸE" panose="020B0900000000000000" pitchFamily="50" charset="-128"/>
              <a:ea typeface="HGPｺﾞｼｯｸE" panose="020B0900000000000000" pitchFamily="50" charset="-128"/>
            </a:endParaRPr>
          </a:p>
          <a:p>
            <a:pPr marL="0" indent="0">
              <a:buNone/>
            </a:pPr>
            <a:r>
              <a:rPr kumimoji="1" lang="ja-JP" altLang="en-US" sz="3200" dirty="0">
                <a:latin typeface="HGPｺﾞｼｯｸE" panose="020B0900000000000000" pitchFamily="50" charset="-128"/>
                <a:ea typeface="HGPｺﾞｼｯｸE" panose="020B0900000000000000" pitchFamily="50" charset="-128"/>
              </a:rPr>
              <a:t>　</a:t>
            </a:r>
            <a:r>
              <a:rPr kumimoji="1" lang="ja-JP" altLang="en-US" sz="3200" dirty="0" smtClean="0">
                <a:latin typeface="HGPｺﾞｼｯｸE" panose="020B0900000000000000" pitchFamily="50" charset="-128"/>
                <a:ea typeface="HGPｺﾞｼｯｸE" panose="020B0900000000000000" pitchFamily="50" charset="-128"/>
              </a:rPr>
              <a:t>　　　　彼にしか出来なかったこと</a:t>
            </a:r>
            <a:endParaRPr kumimoji="1" lang="en-US" altLang="ja-JP" sz="3200" dirty="0" smtClean="0">
              <a:latin typeface="HGPｺﾞｼｯｸE" panose="020B0900000000000000" pitchFamily="50" charset="-128"/>
              <a:ea typeface="HGPｺﾞｼｯｸE" panose="020B0900000000000000" pitchFamily="50" charset="-128"/>
            </a:endParaRPr>
          </a:p>
          <a:p>
            <a:pPr marL="0" indent="0">
              <a:buNone/>
            </a:pPr>
            <a:r>
              <a:rPr lang="ja-JP" altLang="en-US" sz="3200" dirty="0" smtClean="0">
                <a:solidFill>
                  <a:srgbClr val="FF0000"/>
                </a:solidFill>
                <a:latin typeface="HGPｺﾞｼｯｸE" panose="020B0900000000000000" pitchFamily="50" charset="-128"/>
                <a:ea typeface="HGPｺﾞｼｯｸE" panose="020B0900000000000000" pitchFamily="50" charset="-128"/>
              </a:rPr>
              <a:t>「私」が出来ることをする</a:t>
            </a:r>
            <a:endParaRPr lang="en-US" altLang="ja-JP" sz="3200" dirty="0" smtClean="0">
              <a:solidFill>
                <a:srgbClr val="FF0000"/>
              </a:solidFill>
              <a:latin typeface="HGPｺﾞｼｯｸE" panose="020B0900000000000000" pitchFamily="50" charset="-128"/>
              <a:ea typeface="HGPｺﾞｼｯｸE" panose="020B0900000000000000" pitchFamily="50" charset="-128"/>
            </a:endParaRPr>
          </a:p>
          <a:p>
            <a:pPr marL="0" indent="0">
              <a:buNone/>
            </a:pPr>
            <a:r>
              <a:rPr lang="ja-JP" altLang="en-US" sz="3200" dirty="0">
                <a:solidFill>
                  <a:srgbClr val="FF0000"/>
                </a:solidFill>
                <a:latin typeface="HGPｺﾞｼｯｸE" panose="020B0900000000000000" pitchFamily="50" charset="-128"/>
                <a:ea typeface="HGPｺﾞｼｯｸE" panose="020B0900000000000000" pitchFamily="50" charset="-128"/>
              </a:rPr>
              <a:t>　</a:t>
            </a:r>
            <a:r>
              <a:rPr lang="ja-JP" altLang="en-US" sz="3200" dirty="0" smtClean="0">
                <a:solidFill>
                  <a:srgbClr val="FF0000"/>
                </a:solidFill>
                <a:latin typeface="HGPｺﾞｼｯｸE" panose="020B0900000000000000" pitchFamily="50" charset="-128"/>
                <a:ea typeface="HGPｺﾞｼｯｸE" panose="020B0900000000000000" pitchFamily="50" charset="-128"/>
              </a:rPr>
              <a:t>　　「箱根」が出来ることをする・・・</a:t>
            </a:r>
            <a:endParaRPr lang="en-US" altLang="ja-JP" sz="3200" dirty="0" smtClean="0">
              <a:solidFill>
                <a:srgbClr val="FF0000"/>
              </a:solidFill>
              <a:latin typeface="HGPｺﾞｼｯｸE" panose="020B0900000000000000" pitchFamily="50" charset="-128"/>
              <a:ea typeface="HGPｺﾞｼｯｸE" panose="020B0900000000000000" pitchFamily="50" charset="-128"/>
            </a:endParaRPr>
          </a:p>
          <a:p>
            <a:pPr marL="0" indent="0">
              <a:buNone/>
            </a:pPr>
            <a:endParaRPr lang="en-US" altLang="ja-JP" sz="3200" dirty="0" smtClean="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492333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404664"/>
            <a:ext cx="8784976" cy="7417415"/>
          </a:xfrm>
          <a:prstGeom prst="rect">
            <a:avLst/>
          </a:prstGeom>
          <a:noFill/>
        </p:spPr>
        <p:txBody>
          <a:bodyPr wrap="square" rtlCol="0">
            <a:spAutoFit/>
          </a:bodyPr>
          <a:lstStyle/>
          <a:p>
            <a:r>
              <a:rPr kumimoji="1" lang="ja-JP" altLang="en-US" sz="2800" dirty="0" smtClean="0">
                <a:latin typeface="HGSｺﾞｼｯｸE" panose="020B0900000000000000" pitchFamily="50" charset="-128"/>
                <a:ea typeface="HGSｺﾞｼｯｸE" panose="020B0900000000000000" pitchFamily="50" charset="-128"/>
              </a:rPr>
              <a:t>呼びかけられていることは何でしょう？</a:t>
            </a:r>
            <a:endParaRPr kumimoji="1" lang="en-US" altLang="ja-JP" sz="2800" dirty="0" smtClean="0">
              <a:latin typeface="HGSｺﾞｼｯｸE" panose="020B0900000000000000" pitchFamily="50" charset="-128"/>
              <a:ea typeface="HGSｺﾞｼｯｸE" panose="020B0900000000000000" pitchFamily="50" charset="-128"/>
            </a:endParaRPr>
          </a:p>
          <a:p>
            <a:endParaRPr lang="en-US" altLang="ja-JP" sz="2800" dirty="0">
              <a:latin typeface="HGSｺﾞｼｯｸE" panose="020B0900000000000000" pitchFamily="50" charset="-128"/>
              <a:ea typeface="HGSｺﾞｼｯｸE" panose="020B0900000000000000" pitchFamily="50" charset="-128"/>
            </a:endParaRPr>
          </a:p>
          <a:p>
            <a:r>
              <a:rPr kumimoji="1" lang="ja-JP" altLang="en-US" sz="2800" dirty="0" smtClean="0">
                <a:solidFill>
                  <a:srgbClr val="0070C0"/>
                </a:solidFill>
                <a:latin typeface="HGSｺﾞｼｯｸE" panose="020B0900000000000000" pitchFamily="50" charset="-128"/>
                <a:ea typeface="HGSｺﾞｼｯｸE" panose="020B0900000000000000" pitchFamily="50" charset="-128"/>
              </a:rPr>
              <a:t>「新しい箱根」に生まれ変わる</a:t>
            </a:r>
            <a:endParaRPr kumimoji="1" lang="en-US" altLang="ja-JP" sz="2800" dirty="0" smtClean="0">
              <a:solidFill>
                <a:srgbClr val="0070C0"/>
              </a:solidFill>
              <a:latin typeface="HGSｺﾞｼｯｸE" panose="020B0900000000000000" pitchFamily="50" charset="-128"/>
              <a:ea typeface="HGSｺﾞｼｯｸE" panose="020B0900000000000000" pitchFamily="50" charset="-128"/>
            </a:endParaRPr>
          </a:p>
          <a:p>
            <a:r>
              <a:rPr kumimoji="1" lang="ja-JP" altLang="en-US" sz="2800" dirty="0" smtClean="0">
                <a:solidFill>
                  <a:srgbClr val="0070C0"/>
                </a:solidFill>
                <a:latin typeface="HGSｺﾞｼｯｸE" panose="020B0900000000000000" pitchFamily="50" charset="-128"/>
                <a:ea typeface="HGSｺﾞｼｯｸE" panose="020B0900000000000000" pitchFamily="50" charset="-128"/>
              </a:rPr>
              <a:t>　　　　　　　　　　チャンスなのかも</a:t>
            </a:r>
            <a:r>
              <a:rPr lang="ja-JP" altLang="en-US" sz="2800" dirty="0" smtClean="0">
                <a:solidFill>
                  <a:srgbClr val="0070C0"/>
                </a:solidFill>
                <a:latin typeface="HGSｺﾞｼｯｸE" panose="020B0900000000000000" pitchFamily="50" charset="-128"/>
                <a:ea typeface="HGSｺﾞｼｯｸE" panose="020B0900000000000000" pitchFamily="50" charset="-128"/>
              </a:rPr>
              <a:t>知れません</a:t>
            </a:r>
            <a:endParaRPr lang="en-US" altLang="ja-JP" sz="2800" dirty="0" smtClean="0">
              <a:solidFill>
                <a:srgbClr val="0070C0"/>
              </a:solidFill>
              <a:latin typeface="HGSｺﾞｼｯｸE" panose="020B0900000000000000" pitchFamily="50" charset="-128"/>
              <a:ea typeface="HGSｺﾞｼｯｸE" panose="020B0900000000000000" pitchFamily="50" charset="-128"/>
            </a:endParaRPr>
          </a:p>
          <a:p>
            <a:endParaRPr lang="en-US" altLang="ja-JP" sz="2800" dirty="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洞爺の場合・・「一泊して宴会、翌朝出発の旅」から</a:t>
            </a:r>
            <a:endParaRPr lang="en-US" altLang="ja-JP" sz="2800" dirty="0" smtClean="0">
              <a:latin typeface="HGSｺﾞｼｯｸE" panose="020B0900000000000000" pitchFamily="50" charset="-128"/>
              <a:ea typeface="HGSｺﾞｼｯｸE" panose="020B0900000000000000" pitchFamily="50" charset="-128"/>
            </a:endParaRPr>
          </a:p>
          <a:p>
            <a:r>
              <a:rPr lang="ja-JP" altLang="en-US" sz="2800" dirty="0">
                <a:latin typeface="HGSｺﾞｼｯｸE" panose="020B0900000000000000" pitchFamily="50" charset="-128"/>
                <a:ea typeface="HGSｺﾞｼｯｸE" panose="020B0900000000000000" pitchFamily="50" charset="-128"/>
              </a:rPr>
              <a:t>　</a:t>
            </a:r>
            <a:r>
              <a:rPr lang="ja-JP" altLang="en-US" sz="2800" dirty="0" smtClean="0">
                <a:latin typeface="HGSｺﾞｼｯｸE" panose="020B0900000000000000" pitchFamily="50" charset="-128"/>
                <a:ea typeface="HGSｺﾞｼｯｸE" panose="020B0900000000000000" pitchFamily="50" charset="-128"/>
              </a:rPr>
              <a:t>　　　　　　　連泊して自然に触れ合う体験の旅へ</a:t>
            </a:r>
            <a:endParaRPr lang="en-US" altLang="ja-JP" sz="2800" dirty="0" smtClean="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　　　　　　　　　</a:t>
            </a:r>
            <a:r>
              <a:rPr lang="ja-JP" altLang="en-US" sz="2800" dirty="0" smtClean="0">
                <a:solidFill>
                  <a:schemeClr val="accent3"/>
                </a:solidFill>
                <a:latin typeface="HGSｺﾞｼｯｸE" panose="020B0900000000000000" pitchFamily="50" charset="-128"/>
                <a:ea typeface="HGSｺﾞｼｯｸE" panose="020B0900000000000000" pitchFamily="50" charset="-128"/>
              </a:rPr>
              <a:t>↓↓</a:t>
            </a:r>
            <a:endParaRPr lang="en-US" altLang="ja-JP" sz="2800" dirty="0" smtClean="0">
              <a:solidFill>
                <a:schemeClr val="accent3"/>
              </a:solidFill>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　　</a:t>
            </a:r>
            <a:r>
              <a:rPr lang="ja-JP" altLang="en-US" sz="2800" dirty="0" smtClean="0">
                <a:solidFill>
                  <a:srgbClr val="C00000"/>
                </a:solidFill>
                <a:latin typeface="HGSｺﾞｼｯｸE" panose="020B0900000000000000" pitchFamily="50" charset="-128"/>
                <a:ea typeface="HGSｺﾞｼｯｸE" panose="020B0900000000000000" pitchFamily="50" charset="-128"/>
              </a:rPr>
              <a:t>「ジオ」を満喫するしかけ作りを！</a:t>
            </a:r>
            <a:endParaRPr lang="en-US" altLang="ja-JP" sz="2800" dirty="0" smtClean="0">
              <a:solidFill>
                <a:srgbClr val="C00000"/>
              </a:solidFill>
              <a:latin typeface="HGSｺﾞｼｯｸE" panose="020B0900000000000000" pitchFamily="50" charset="-128"/>
              <a:ea typeface="HGSｺﾞｼｯｸE" panose="020B0900000000000000" pitchFamily="50" charset="-128"/>
            </a:endParaRPr>
          </a:p>
          <a:p>
            <a:endParaRPr lang="en-US" altLang="ja-JP" sz="2800" dirty="0">
              <a:solidFill>
                <a:srgbClr val="C00000"/>
              </a:solidFill>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湖上ジオツアーやトレッキングの魅力発信</a:t>
            </a:r>
            <a:endParaRPr lang="en-US" altLang="ja-JP" sz="2800" dirty="0" smtClean="0">
              <a:latin typeface="HGSｺﾞｼｯｸE" panose="020B0900000000000000" pitchFamily="50" charset="-128"/>
              <a:ea typeface="HGSｺﾞｼｯｸE" panose="020B0900000000000000" pitchFamily="50" charset="-128"/>
            </a:endParaRPr>
          </a:p>
          <a:p>
            <a:r>
              <a:rPr lang="ja-JP" altLang="en-US" sz="2800" dirty="0" smtClean="0">
                <a:latin typeface="HGSｺﾞｼｯｸE" panose="020B0900000000000000" pitchFamily="50" charset="-128"/>
                <a:ea typeface="HGSｺﾞｼｯｸE" panose="020B0900000000000000" pitchFamily="50" charset="-128"/>
              </a:rPr>
              <a:t>　地元の住民自らが楽しんで暮らす</a:t>
            </a:r>
            <a:endParaRPr lang="en-US" altLang="ja-JP" sz="2800" dirty="0" smtClean="0">
              <a:latin typeface="HGSｺﾞｼｯｸE" panose="020B0900000000000000" pitchFamily="50" charset="-128"/>
              <a:ea typeface="HGSｺﾞｼｯｸE" panose="020B0900000000000000" pitchFamily="50" charset="-128"/>
            </a:endParaRPr>
          </a:p>
          <a:p>
            <a:r>
              <a:rPr lang="ja-JP" altLang="en-US" sz="2800" dirty="0">
                <a:latin typeface="HGSｺﾞｼｯｸE" panose="020B0900000000000000" pitchFamily="50" charset="-128"/>
                <a:ea typeface="HGSｺﾞｼｯｸE" panose="020B0900000000000000" pitchFamily="50" charset="-128"/>
              </a:rPr>
              <a:t>　</a:t>
            </a:r>
            <a:r>
              <a:rPr lang="ja-JP" altLang="en-US" sz="2800" dirty="0" smtClean="0">
                <a:latin typeface="HGSｺﾞｼｯｸE" panose="020B0900000000000000" pitchFamily="50" charset="-128"/>
                <a:ea typeface="HGSｺﾞｼｯｸE" panose="020B0900000000000000" pitchFamily="50" charset="-128"/>
              </a:rPr>
              <a:t>　　　　　　　　ことの大切さに目覚める</a:t>
            </a:r>
            <a:endParaRPr lang="en-US" altLang="ja-JP" sz="2800" dirty="0" smtClean="0">
              <a:latin typeface="HGSｺﾞｼｯｸE" panose="020B0900000000000000" pitchFamily="50" charset="-128"/>
              <a:ea typeface="HGSｺﾞｼｯｸE" panose="020B0900000000000000" pitchFamily="50" charset="-128"/>
            </a:endParaRPr>
          </a:p>
          <a:p>
            <a:endParaRPr lang="en-US" altLang="ja-JP" sz="2800" dirty="0" smtClean="0">
              <a:latin typeface="HGSｺﾞｼｯｸE" panose="020B0900000000000000" pitchFamily="50" charset="-128"/>
              <a:ea typeface="HGSｺﾞｼｯｸE" panose="020B0900000000000000" pitchFamily="50" charset="-128"/>
            </a:endParaRPr>
          </a:p>
          <a:p>
            <a:endParaRPr kumimoji="1" lang="en-US" altLang="ja-JP" sz="2800" dirty="0">
              <a:latin typeface="HGSｺﾞｼｯｸE" panose="020B0900000000000000" pitchFamily="50" charset="-128"/>
              <a:ea typeface="HGSｺﾞｼｯｸE" panose="020B0900000000000000" pitchFamily="50" charset="-128"/>
            </a:endParaRPr>
          </a:p>
          <a:p>
            <a:endParaRPr lang="en-US" altLang="ja-JP" sz="2800" dirty="0" smtClean="0">
              <a:latin typeface="HGSｺﾞｼｯｸE" panose="020B0900000000000000" pitchFamily="50" charset="-128"/>
              <a:ea typeface="HGSｺﾞｼｯｸE" panose="020B0900000000000000" pitchFamily="50" charset="-128"/>
            </a:endParaRPr>
          </a:p>
          <a:p>
            <a:endParaRPr kumimoji="1" lang="ja-JP" altLang="en-US" sz="28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227393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
        <p:nvSpPr>
          <p:cNvPr id="2" name="コンテンツ プレースホルダー 1"/>
          <p:cNvSpPr>
            <a:spLocks noGrp="1"/>
          </p:cNvSpPr>
          <p:nvPr>
            <p:ph idx="1"/>
          </p:nvPr>
        </p:nvSpPr>
        <p:spPr/>
        <p:txBody>
          <a:bodyPr/>
          <a:lstStyle/>
          <a:p>
            <a:endParaRPr kumimoji="1" lang="ja-JP" altLang="en-US" dirty="0"/>
          </a:p>
        </p:txBody>
      </p:sp>
      <p:pic>
        <p:nvPicPr>
          <p:cNvPr id="1027" name="Picture 3" descr="C:\Users\emiko\Desktop\DSC06375 - コピー (800x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6" y="116632"/>
            <a:ext cx="9216458" cy="771076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0" y="984549"/>
            <a:ext cx="6228184" cy="1569660"/>
          </a:xfrm>
          <a:prstGeom prst="rect">
            <a:avLst/>
          </a:prstGeom>
          <a:noFill/>
        </p:spPr>
        <p:txBody>
          <a:bodyPr wrap="square" rtlCol="0">
            <a:spAutoFit/>
          </a:bodyPr>
          <a:lstStyle/>
          <a:p>
            <a:r>
              <a:rPr lang="ja-JP" altLang="en-US" sz="3200" dirty="0" smtClean="0">
                <a:latin typeface="HGP創英角ｺﾞｼｯｸUB" pitchFamily="50" charset="-128"/>
                <a:ea typeface="HGP創英角ｺﾞｼｯｸUB" pitchFamily="50" charset="-128"/>
              </a:rPr>
              <a:t>面白い場所不思議な場所を発見</a:t>
            </a:r>
            <a:endParaRPr lang="en-US" altLang="ja-JP" sz="3200" dirty="0" smtClean="0">
              <a:latin typeface="HGP創英角ｺﾞｼｯｸUB" pitchFamily="50" charset="-128"/>
              <a:ea typeface="HGP創英角ｺﾞｼｯｸUB" pitchFamily="50" charset="-128"/>
            </a:endParaRPr>
          </a:p>
          <a:p>
            <a:r>
              <a:rPr lang="ja-JP" altLang="en-US" sz="3200" dirty="0" smtClean="0">
                <a:latin typeface="HGP創英角ｺﾞｼｯｸUB" pitchFamily="50" charset="-128"/>
                <a:ea typeface="HGP創英角ｺﾞｼｯｸUB" pitchFamily="50" charset="-128"/>
              </a:rPr>
              <a:t>「洞爺湖水中七不思議」</a:t>
            </a:r>
            <a:endParaRPr lang="en-US" altLang="ja-JP" sz="3200" dirty="0" smtClean="0">
              <a:latin typeface="HGP創英角ｺﾞｼｯｸUB" pitchFamily="50" charset="-128"/>
              <a:ea typeface="HGP創英角ｺﾞｼｯｸUB" pitchFamily="50" charset="-128"/>
            </a:endParaRPr>
          </a:p>
          <a:p>
            <a:r>
              <a:rPr lang="ja-JP" altLang="en-US" sz="3200" dirty="0" smtClean="0">
                <a:latin typeface="HGP創英角ｺﾞｼｯｸUB" pitchFamily="50" charset="-128"/>
                <a:ea typeface="HGP創英角ｺﾞｼｯｸUB" pitchFamily="50" charset="-128"/>
              </a:rPr>
              <a:t>と名付けて発信</a:t>
            </a:r>
            <a:endParaRPr lang="en-US" altLang="ja-JP" sz="3200" dirty="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652694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576" y="332656"/>
            <a:ext cx="9756576" cy="1442424"/>
          </a:xfrm>
        </p:spPr>
        <p:txBody>
          <a:bodyPr>
            <a:normAutofit fontScale="90000"/>
          </a:bodyPr>
          <a:lstStyle/>
          <a:p>
            <a:r>
              <a:rPr kumimoji="1" lang="ja-JP" altLang="en-US" sz="4900" dirty="0" smtClean="0">
                <a:latin typeface="HGSｺﾞｼｯｸE" panose="020B0900000000000000" pitchFamily="50" charset="-128"/>
                <a:ea typeface="HGSｺﾞｼｯｸE" panose="020B0900000000000000" pitchFamily="50" charset="-128"/>
              </a:rPr>
              <a:t>テーマは</a:t>
            </a:r>
            <a:r>
              <a:rPr kumimoji="1" lang="en-US" altLang="ja-JP" dirty="0" smtClean="0"/>
              <a:t/>
            </a:r>
            <a:br>
              <a:rPr kumimoji="1" lang="en-US" altLang="ja-JP" dirty="0" smtClean="0"/>
            </a:br>
            <a:r>
              <a:rPr kumimoji="1" lang="ja-JP" altLang="en-US" dirty="0" smtClean="0"/>
              <a:t>　</a:t>
            </a:r>
            <a:r>
              <a:rPr kumimoji="1" lang="ja-JP" altLang="en-US" sz="4400" dirty="0" smtClean="0">
                <a:solidFill>
                  <a:srgbClr val="FF0000"/>
                </a:solidFill>
                <a:latin typeface="HGSｺﾞｼｯｸE" panose="020B0900000000000000" pitchFamily="50" charset="-128"/>
                <a:ea typeface="HGSｺﾞｼｯｸE" panose="020B0900000000000000" pitchFamily="50" charset="-128"/>
              </a:rPr>
              <a:t>変動する大地との共生</a:t>
            </a:r>
            <a:endParaRPr kumimoji="1" lang="ja-JP" altLang="en-US" sz="4400" dirty="0">
              <a:solidFill>
                <a:srgbClr val="FF0000"/>
              </a:solidFill>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1844824"/>
            <a:ext cx="8229600" cy="4608512"/>
          </a:xfrm>
        </p:spPr>
        <p:txBody>
          <a:bodyPr>
            <a:normAutofit fontScale="92500"/>
          </a:bodyPr>
          <a:lstStyle/>
          <a:p>
            <a:pPr marL="0" indent="0">
              <a:buNone/>
            </a:pPr>
            <a:r>
              <a:rPr kumimoji="1" lang="ja-JP" altLang="en-US" sz="2800" dirty="0" smtClean="0">
                <a:solidFill>
                  <a:schemeClr val="accent1">
                    <a:lumMod val="75000"/>
                  </a:schemeClr>
                </a:solidFill>
                <a:latin typeface="HGPｺﾞｼｯｸE" panose="020B0900000000000000" pitchFamily="50" charset="-128"/>
                <a:ea typeface="HGPｺﾞｼｯｸE" panose="020B0900000000000000" pitchFamily="50" charset="-128"/>
              </a:rPr>
              <a:t>「動かざること山の如し」</a:t>
            </a:r>
            <a:endParaRPr kumimoji="1" lang="en-US" altLang="ja-JP" sz="2800" dirty="0" smtClean="0">
              <a:solidFill>
                <a:schemeClr val="accent1">
                  <a:lumMod val="75000"/>
                </a:schemeClr>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chemeClr val="accent1">
                    <a:lumMod val="75000"/>
                  </a:schemeClr>
                </a:solidFill>
                <a:latin typeface="HGPｺﾞｼｯｸE" panose="020B0900000000000000" pitchFamily="50" charset="-128"/>
                <a:ea typeface="HGPｺﾞｼｯｸE" panose="020B0900000000000000" pitchFamily="50" charset="-128"/>
              </a:rPr>
              <a:t>　　　　　　　　　→ここでは「動くこと山の如し」</a:t>
            </a:r>
            <a:endParaRPr lang="en-US" altLang="ja-JP" sz="2800" dirty="0" smtClean="0">
              <a:solidFill>
                <a:schemeClr val="accent1">
                  <a:lumMod val="75000"/>
                </a:schemeClr>
              </a:solidFill>
              <a:latin typeface="HGPｺﾞｼｯｸE" panose="020B0900000000000000" pitchFamily="50" charset="-128"/>
              <a:ea typeface="HGPｺﾞｼｯｸE" panose="020B0900000000000000" pitchFamily="50" charset="-128"/>
            </a:endParaRPr>
          </a:p>
          <a:p>
            <a:pPr marL="0" indent="0">
              <a:buNone/>
            </a:pPr>
            <a:endParaRPr lang="en-US" altLang="ja-JP" sz="2800" dirty="0">
              <a:solidFill>
                <a:schemeClr val="accent1">
                  <a:lumMod val="75000"/>
                </a:schemeClr>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rgbClr val="00B050"/>
                </a:solidFill>
                <a:latin typeface="HGPｺﾞｼｯｸE" panose="020B0900000000000000" pitchFamily="50" charset="-128"/>
                <a:ea typeface="HGPｺﾞｼｯｸE" panose="020B0900000000000000" pitchFamily="50" charset="-128"/>
              </a:rPr>
              <a:t>自慢できる「人間力のジオパーク」</a:t>
            </a:r>
            <a:endParaRPr lang="en-US" altLang="ja-JP" sz="2800" dirty="0" smtClean="0">
              <a:solidFill>
                <a:srgbClr val="00B050"/>
              </a:solidFill>
              <a:latin typeface="HGPｺﾞｼｯｸE" panose="020B0900000000000000" pitchFamily="50" charset="-128"/>
              <a:ea typeface="HGPｺﾞｼｯｸE" panose="020B0900000000000000" pitchFamily="50" charset="-128"/>
            </a:endParaRPr>
          </a:p>
          <a:p>
            <a:pPr marL="0" indent="0">
              <a:buNone/>
            </a:pPr>
            <a:endParaRPr lang="en-US" altLang="ja-JP" sz="2800" dirty="0">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rgbClr val="7030A0"/>
                </a:solidFill>
                <a:latin typeface="HGPｺﾞｼｯｸE" panose="020B0900000000000000" pitchFamily="50" charset="-128"/>
                <a:ea typeface="HGPｺﾞｼｯｸE" panose="020B0900000000000000" pitchFamily="50" charset="-128"/>
              </a:rPr>
              <a:t>既に三松正夫という先人が始めていたジオ（地球）との</a:t>
            </a:r>
            <a:endParaRPr lang="en-US" altLang="ja-JP" sz="2800" dirty="0" smtClean="0">
              <a:solidFill>
                <a:srgbClr val="7030A0"/>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rgbClr val="7030A0"/>
                </a:solidFill>
                <a:latin typeface="HGPｺﾞｼｯｸE" panose="020B0900000000000000" pitchFamily="50" charset="-128"/>
                <a:ea typeface="HGPｺﾞｼｯｸE" panose="020B0900000000000000" pitchFamily="50" charset="-128"/>
              </a:rPr>
              <a:t>深いかかわり</a:t>
            </a:r>
            <a:endParaRPr lang="en-US" altLang="ja-JP" sz="2800" dirty="0" smtClean="0">
              <a:solidFill>
                <a:srgbClr val="7030A0"/>
              </a:solidFill>
              <a:latin typeface="HGPｺﾞｼｯｸE" panose="020B0900000000000000" pitchFamily="50" charset="-128"/>
              <a:ea typeface="HGPｺﾞｼｯｸE" panose="020B0900000000000000" pitchFamily="50" charset="-128"/>
            </a:endParaRPr>
          </a:p>
          <a:p>
            <a:pPr marL="0" indent="0">
              <a:buNone/>
            </a:pPr>
            <a:endParaRPr lang="en-US" altLang="ja-JP" sz="2800" dirty="0">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rgbClr val="C00000"/>
                </a:solidFill>
                <a:latin typeface="HGPｺﾞｼｯｸE" panose="020B0900000000000000" pitchFamily="50" charset="-128"/>
                <a:ea typeface="HGPｺﾞｼｯｸE" panose="020B0900000000000000" pitchFamily="50" charset="-128"/>
              </a:rPr>
              <a:t>今も私達マイスターの中に脈々と流れるＤＮＡ</a:t>
            </a:r>
            <a:endParaRPr lang="en-US" altLang="ja-JP" sz="2800" dirty="0" smtClean="0">
              <a:solidFill>
                <a:srgbClr val="C00000"/>
              </a:solidFill>
              <a:latin typeface="HGPｺﾞｼｯｸE" panose="020B0900000000000000" pitchFamily="50" charset="-128"/>
              <a:ea typeface="HGPｺﾞｼｯｸE" panose="020B0900000000000000" pitchFamily="50" charset="-128"/>
            </a:endParaRPr>
          </a:p>
          <a:p>
            <a:pPr marL="0" indent="0">
              <a:buNone/>
            </a:pPr>
            <a:endParaRPr kumimoji="1" lang="en-US" altLang="ja-JP" sz="2800" dirty="0">
              <a:solidFill>
                <a:srgbClr val="C00000"/>
              </a:solidFill>
              <a:latin typeface="HGPｺﾞｼｯｸE" panose="020B0900000000000000" pitchFamily="50" charset="-128"/>
              <a:ea typeface="HGPｺﾞｼｯｸE" panose="020B0900000000000000" pitchFamily="50" charset="-128"/>
            </a:endParaRPr>
          </a:p>
          <a:p>
            <a:pPr marL="0" indent="0">
              <a:buNone/>
            </a:pPr>
            <a:endParaRPr kumimoji="1" lang="ja-JP" altLang="en-US"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4630429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島になれなかった島</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dirty="0" smtClean="0"/>
              <a:t>水深１８０メートルの</a:t>
            </a:r>
            <a:r>
              <a:rPr kumimoji="1" lang="ja-JP" altLang="en-US" dirty="0" smtClean="0"/>
              <a:t>沖のただなかに</a:t>
            </a:r>
            <a:endParaRPr kumimoji="1" lang="en-US" altLang="ja-JP" dirty="0" smtClean="0"/>
          </a:p>
          <a:p>
            <a:pPr marL="0" indent="0">
              <a:buNone/>
            </a:pPr>
            <a:r>
              <a:rPr lang="ja-JP" altLang="en-US" dirty="0" smtClean="0"/>
              <a:t>出現する不思議な浅瀬</a:t>
            </a:r>
            <a:endParaRPr kumimoji="1" lang="en-US" altLang="ja-JP" dirty="0" smtClean="0"/>
          </a:p>
          <a:p>
            <a:pPr marL="0" indent="0">
              <a:buNone/>
            </a:pPr>
            <a:endParaRPr lang="en-US" altLang="ja-JP" dirty="0"/>
          </a:p>
          <a:p>
            <a:pPr marL="0" indent="0">
              <a:buNone/>
            </a:pPr>
            <a:endParaRPr kumimoji="1" lang="en-US" altLang="ja-JP" dirty="0" smtClean="0"/>
          </a:p>
          <a:p>
            <a:pPr marL="0" indent="0">
              <a:buNone/>
            </a:pPr>
            <a:r>
              <a:rPr lang="ja-JP" altLang="en-US" dirty="0"/>
              <a:t>　</a:t>
            </a:r>
            <a:r>
              <a:rPr lang="ja-JP" altLang="en-US" dirty="0" smtClean="0"/>
              <a:t>　　　　　画像</a:t>
            </a:r>
            <a:endParaRPr kumimoji="1" lang="ja-JP" altLang="en-US" dirty="0"/>
          </a:p>
        </p:txBody>
      </p:sp>
      <p:pic>
        <p:nvPicPr>
          <p:cNvPr id="6" name="Picture 3" descr="C:\Users\emiko\Desktop\1-100827-_MG_76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91" y="116632"/>
            <a:ext cx="91810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021955" y="404664"/>
            <a:ext cx="4896544" cy="707886"/>
          </a:xfrm>
          <a:prstGeom prst="rect">
            <a:avLst/>
          </a:prstGeom>
          <a:noFill/>
        </p:spPr>
        <p:txBody>
          <a:bodyPr wrap="square" rtlCol="0">
            <a:spAutoFit/>
          </a:bodyPr>
          <a:lstStyle/>
          <a:p>
            <a:r>
              <a:rPr kumimoji="1" lang="ja-JP" altLang="en-US" sz="4000" dirty="0" smtClean="0">
                <a:solidFill>
                  <a:schemeClr val="bg2">
                    <a:lumMod val="25000"/>
                  </a:schemeClr>
                </a:solidFill>
                <a:latin typeface="HGP創英角ｺﾞｼｯｸUB" pitchFamily="50" charset="-128"/>
                <a:ea typeface="HGP創英角ｺﾞｼｯｸUB" pitchFamily="50" charset="-128"/>
              </a:rPr>
              <a:t>「島になれなかった島」</a:t>
            </a:r>
            <a:endParaRPr kumimoji="1" lang="ja-JP" altLang="en-US" sz="4000" dirty="0">
              <a:solidFill>
                <a:schemeClr val="bg2">
                  <a:lumMod val="25000"/>
                </a:schemeClr>
              </a:solidFill>
              <a:latin typeface="HGP創英角ｺﾞｼｯｸUB" pitchFamily="50" charset="-128"/>
              <a:ea typeface="HGP創英角ｺﾞｼｯｸUB" pitchFamily="50" charset="-128"/>
            </a:endParaRPr>
          </a:p>
        </p:txBody>
      </p:sp>
      <p:sp>
        <p:nvSpPr>
          <p:cNvPr id="5" name="テキスト ボックス 4"/>
          <p:cNvSpPr txBox="1"/>
          <p:nvPr/>
        </p:nvSpPr>
        <p:spPr>
          <a:xfrm>
            <a:off x="395536" y="4365104"/>
            <a:ext cx="8496944" cy="1754326"/>
          </a:xfrm>
          <a:prstGeom prst="rect">
            <a:avLst/>
          </a:prstGeom>
          <a:noFill/>
        </p:spPr>
        <p:txBody>
          <a:bodyPr wrap="square" rtlCol="0">
            <a:spAutoFit/>
          </a:bodyPr>
          <a:lstStyle/>
          <a:p>
            <a:r>
              <a:rPr kumimoji="1" lang="ja-JP" altLang="en-US" sz="3600" dirty="0" smtClean="0">
                <a:solidFill>
                  <a:srgbClr val="FFFF00"/>
                </a:solidFill>
                <a:latin typeface="HGP創英角ｺﾞｼｯｸUB" pitchFamily="50" charset="-128"/>
                <a:ea typeface="HGP創英角ｺﾞｼｯｸUB" pitchFamily="50" charset="-128"/>
              </a:rPr>
              <a:t>「ゼロポイント」</a:t>
            </a:r>
            <a:r>
              <a:rPr kumimoji="1" lang="ja-JP" altLang="en-US" sz="3600" dirty="0" smtClean="0">
                <a:latin typeface="HGP創英角ｺﾞｼｯｸUB" pitchFamily="50" charset="-128"/>
                <a:ea typeface="HGP創英角ｺﾞｼｯｸUB" pitchFamily="50" charset="-128"/>
              </a:rPr>
              <a:t>　　</a:t>
            </a:r>
            <a:endParaRPr kumimoji="1" lang="en-US" altLang="ja-JP" sz="3600" dirty="0" smtClean="0">
              <a:latin typeface="HGP創英角ｺﾞｼｯｸUB" pitchFamily="50" charset="-128"/>
              <a:ea typeface="HGP創英角ｺﾞｼｯｸUB" pitchFamily="50" charset="-128"/>
            </a:endParaRPr>
          </a:p>
          <a:p>
            <a:r>
              <a:rPr kumimoji="1" lang="ja-JP" altLang="en-US" sz="3600" dirty="0" smtClean="0">
                <a:latin typeface="HGP創英角ｺﾞｼｯｸUB" pitchFamily="50" charset="-128"/>
                <a:ea typeface="HGP創英角ｺﾞｼｯｸUB" pitchFamily="50" charset="-128"/>
              </a:rPr>
              <a:t>　　</a:t>
            </a:r>
            <a:endParaRPr kumimoji="1" lang="en-US" altLang="ja-JP" sz="3600" dirty="0" smtClean="0">
              <a:latin typeface="HGP創英角ｺﾞｼｯｸUB" pitchFamily="50" charset="-128"/>
              <a:ea typeface="HGP創英角ｺﾞｼｯｸUB" pitchFamily="50" charset="-128"/>
            </a:endParaRPr>
          </a:p>
          <a:p>
            <a:r>
              <a:rPr lang="ja-JP" altLang="en-US" sz="3600" dirty="0">
                <a:solidFill>
                  <a:srgbClr val="FFFF00"/>
                </a:solidFill>
                <a:latin typeface="HGP創英角ｺﾞｼｯｸUB" pitchFamily="50" charset="-128"/>
                <a:ea typeface="HGP創英角ｺﾞｼｯｸUB" pitchFamily="50" charset="-128"/>
              </a:rPr>
              <a:t>沖</a:t>
            </a:r>
            <a:r>
              <a:rPr lang="ja-JP" altLang="en-US" sz="3600" dirty="0" smtClean="0">
                <a:solidFill>
                  <a:srgbClr val="FFFF00"/>
                </a:solidFill>
                <a:latin typeface="HGP創英角ｺﾞｼｯｸUB" pitchFamily="50" charset="-128"/>
                <a:ea typeface="HGP創英角ｺﾞｼｯｸUB" pitchFamily="50" charset="-128"/>
              </a:rPr>
              <a:t>のど真ん中に出現する水中の火山</a:t>
            </a:r>
            <a:r>
              <a:rPr lang="ja-JP" altLang="en-US" sz="3600" dirty="0" smtClean="0">
                <a:latin typeface="HGP創英角ｺﾞｼｯｸUB" pitchFamily="50" charset="-128"/>
                <a:ea typeface="HGP創英角ｺﾞｼｯｸUB" pitchFamily="50" charset="-128"/>
              </a:rPr>
              <a:t>　　　　　　</a:t>
            </a:r>
            <a:endParaRPr kumimoji="1" lang="ja-JP" altLang="en-US" sz="3600" dirty="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16228203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smtClean="0">
                <a:latin typeface="HGSｺﾞｼｯｸE" panose="020B0900000000000000" pitchFamily="50" charset="-128"/>
                <a:ea typeface="HGSｺﾞｼｯｸE" panose="020B0900000000000000" pitchFamily="50" charset="-128"/>
              </a:rPr>
              <a:t>観光業者</a:t>
            </a:r>
            <a:r>
              <a:rPr lang="ja-JP" altLang="en-US" sz="2800" dirty="0">
                <a:latin typeface="HGSｺﾞｼｯｸE" panose="020B0900000000000000" pitchFamily="50" charset="-128"/>
                <a:ea typeface="HGSｺﾞｼｯｸE" panose="020B0900000000000000" pitchFamily="50" charset="-128"/>
              </a:rPr>
              <a:t>と</a:t>
            </a:r>
            <a:r>
              <a:rPr lang="ja-JP" altLang="en-US" sz="2800" dirty="0" smtClean="0">
                <a:latin typeface="HGSｺﾞｼｯｸE" panose="020B0900000000000000" pitchFamily="50" charset="-128"/>
                <a:ea typeface="HGSｺﾞｼｯｸE" panose="020B0900000000000000" pitchFamily="50" charset="-128"/>
              </a:rPr>
              <a:t>して火山とどう向き合うか</a:t>
            </a:r>
            <a:r>
              <a:rPr lang="en-US" altLang="ja-JP" sz="2800" dirty="0" smtClean="0">
                <a:latin typeface="HGSｺﾞｼｯｸE" panose="020B0900000000000000" pitchFamily="50" charset="-128"/>
                <a:ea typeface="HGSｺﾞｼｯｸE" panose="020B0900000000000000" pitchFamily="50" charset="-128"/>
              </a:rPr>
              <a:t/>
            </a:r>
            <a:br>
              <a:rPr lang="en-US" altLang="ja-JP" sz="2800" dirty="0" smtClean="0">
                <a:latin typeface="HGSｺﾞｼｯｸE" panose="020B0900000000000000" pitchFamily="50" charset="-128"/>
                <a:ea typeface="HGSｺﾞｼｯｸE" panose="020B0900000000000000" pitchFamily="50" charset="-128"/>
              </a:rPr>
            </a:br>
            <a:endParaRPr kumimoji="1" lang="ja-JP" altLang="en-US" sz="2800"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1052736"/>
            <a:ext cx="8229600" cy="5073427"/>
          </a:xfrm>
        </p:spPr>
        <p:txBody>
          <a:bodyPr>
            <a:normAutofit/>
          </a:bodyPr>
          <a:lstStyle/>
          <a:p>
            <a:pPr marL="0" indent="0">
              <a:buNone/>
            </a:pPr>
            <a:r>
              <a:rPr kumimoji="1" lang="ja-JP" altLang="en-US" sz="2000" dirty="0" smtClean="0">
                <a:solidFill>
                  <a:schemeClr val="tx1"/>
                </a:solidFill>
                <a:latin typeface="HGSｺﾞｼｯｸE" panose="020B0900000000000000" pitchFamily="50" charset="-128"/>
                <a:ea typeface="HGSｺﾞｼｯｸE" panose="020B0900000000000000" pitchFamily="50" charset="-128"/>
              </a:rPr>
              <a:t>・</a:t>
            </a:r>
            <a:r>
              <a:rPr kumimoji="1" lang="en-US" altLang="ja-JP" sz="2000" dirty="0" smtClean="0">
                <a:solidFill>
                  <a:schemeClr val="tx1"/>
                </a:solidFill>
                <a:latin typeface="HGSｺﾞｼｯｸE" panose="020B0900000000000000" pitchFamily="50" charset="-128"/>
                <a:ea typeface="HGSｺﾞｼｯｸE" panose="020B0900000000000000" pitchFamily="50" charset="-128"/>
              </a:rPr>
              <a:t>1977</a:t>
            </a:r>
            <a:r>
              <a:rPr kumimoji="1" lang="ja-JP" altLang="en-US" sz="2000" dirty="0" smtClean="0">
                <a:solidFill>
                  <a:schemeClr val="tx1"/>
                </a:solidFill>
                <a:latin typeface="HGSｺﾞｼｯｸE" panose="020B0900000000000000" pitchFamily="50" charset="-128"/>
                <a:ea typeface="HGSｺﾞｼｯｸE" panose="020B0900000000000000" pitchFamily="50" charset="-128"/>
              </a:rPr>
              <a:t>年の噴火による営業休止、借入金の増加により、新規の設備投　　　　　資は困難に。</a:t>
            </a:r>
            <a:endParaRPr kumimoji="1"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2000" dirty="0" smtClean="0">
                <a:solidFill>
                  <a:schemeClr val="tx1"/>
                </a:solidFill>
                <a:latin typeface="HGSｺﾞｼｯｸE" panose="020B0900000000000000" pitchFamily="50" charset="-128"/>
                <a:ea typeface="HGSｺﾞｼｯｸE" panose="020B0900000000000000" pitchFamily="50" charset="-128"/>
              </a:rPr>
              <a:t>・補修しながら、営業形態を変え従業員の数を減らしての家族経営へ</a:t>
            </a: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2000" dirty="0" smtClean="0">
                <a:solidFill>
                  <a:schemeClr val="tx1"/>
                </a:solidFill>
                <a:latin typeface="HGSｺﾞｼｯｸE" panose="020B0900000000000000" pitchFamily="50" charset="-128"/>
                <a:ea typeface="HGSｺﾞｼｯｸE" panose="020B0900000000000000" pitchFamily="50" charset="-128"/>
              </a:rPr>
              <a:t>・</a:t>
            </a:r>
            <a:r>
              <a:rPr lang="en-US" altLang="ja-JP" sz="2000" dirty="0" smtClean="0">
                <a:solidFill>
                  <a:schemeClr val="tx1"/>
                </a:solidFill>
                <a:latin typeface="HGSｺﾞｼｯｸE" panose="020B0900000000000000" pitchFamily="50" charset="-128"/>
                <a:ea typeface="HGSｺﾞｼｯｸE" panose="020B0900000000000000" pitchFamily="50" charset="-128"/>
              </a:rPr>
              <a:t>1985</a:t>
            </a:r>
            <a:r>
              <a:rPr lang="ja-JP" altLang="en-US" sz="2000" dirty="0" smtClean="0">
                <a:solidFill>
                  <a:schemeClr val="tx1"/>
                </a:solidFill>
                <a:latin typeface="HGSｺﾞｼｯｸE" panose="020B0900000000000000" pitchFamily="50" charset="-128"/>
                <a:ea typeface="HGSｺﾞｼｯｸE" panose="020B0900000000000000" pitchFamily="50" charset="-128"/>
              </a:rPr>
              <a:t>年、まだ噴火の影響が残る中、結婚。</a:t>
            </a: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2000" dirty="0">
                <a:solidFill>
                  <a:schemeClr val="tx1"/>
                </a:solidFill>
                <a:latin typeface="HGSｺﾞｼｯｸE" panose="020B0900000000000000" pitchFamily="50" charset="-128"/>
                <a:ea typeface="HGSｺﾞｼｯｸE" panose="020B0900000000000000" pitchFamily="50" charset="-128"/>
              </a:rPr>
              <a:t>　</a:t>
            </a:r>
            <a:r>
              <a:rPr lang="ja-JP" altLang="en-US" sz="2000" dirty="0" smtClean="0">
                <a:solidFill>
                  <a:schemeClr val="tx1"/>
                </a:solidFill>
                <a:latin typeface="HGSｺﾞｼｯｸE" panose="020B0900000000000000" pitchFamily="50" charset="-128"/>
                <a:ea typeface="HGSｺﾞｼｯｸE" panose="020B0900000000000000" pitchFamily="50" charset="-128"/>
              </a:rPr>
              <a:t>ひたすら借金を減らすことに努力。</a:t>
            </a: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kumimoji="1" lang="en-US" altLang="ja-JP" sz="2000" dirty="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2000" dirty="0" smtClean="0">
                <a:solidFill>
                  <a:schemeClr val="tx1"/>
                </a:solidFill>
                <a:latin typeface="HGSｺﾞｼｯｸE" panose="020B0900000000000000" pitchFamily="50" charset="-128"/>
                <a:ea typeface="HGSｺﾞｼｯｸE" panose="020B0900000000000000" pitchFamily="50" charset="-128"/>
              </a:rPr>
              <a:t>・まだ十年ある、と思っていた</a:t>
            </a:r>
            <a:r>
              <a:rPr lang="en-US" altLang="ja-JP" sz="2000" dirty="0" smtClean="0">
                <a:solidFill>
                  <a:schemeClr val="tx1"/>
                </a:solidFill>
                <a:latin typeface="HGSｺﾞｼｯｸE" panose="020B0900000000000000" pitchFamily="50" charset="-128"/>
                <a:ea typeface="HGSｺﾞｼｯｸE" panose="020B0900000000000000" pitchFamily="50" charset="-128"/>
              </a:rPr>
              <a:t>2000</a:t>
            </a:r>
            <a:r>
              <a:rPr lang="ja-JP" altLang="en-US" sz="2000" dirty="0" smtClean="0">
                <a:solidFill>
                  <a:schemeClr val="tx1"/>
                </a:solidFill>
                <a:latin typeface="HGSｺﾞｼｯｸE" panose="020B0900000000000000" pitchFamily="50" charset="-128"/>
                <a:ea typeface="HGSｺﾞｼｯｸE" panose="020B0900000000000000" pitchFamily="50" charset="-128"/>
              </a:rPr>
              <a:t>年再び噴火。</a:t>
            </a: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kumimoji="1" lang="en-US" altLang="ja-JP" sz="2000" dirty="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2000" dirty="0" smtClean="0">
                <a:solidFill>
                  <a:schemeClr val="tx1"/>
                </a:solidFill>
                <a:latin typeface="HGSｺﾞｼｯｸE" panose="020B0900000000000000" pitchFamily="50" charset="-128"/>
                <a:ea typeface="HGSｺﾞｼｯｸE" panose="020B0900000000000000" pitchFamily="50" charset="-128"/>
              </a:rPr>
              <a:t>・湯温の上下に一喜一憂しながらの経営。</a:t>
            </a: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lang="en-US" altLang="ja-JP" sz="2000" dirty="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sz="2000" dirty="0" smtClean="0">
                <a:solidFill>
                  <a:schemeClr val="tx1"/>
                </a:solidFill>
                <a:latin typeface="HGSｺﾞｼｯｸE" panose="020B0900000000000000" pitchFamily="50" charset="-128"/>
                <a:ea typeface="HGSｺﾞｼｯｸE" panose="020B0900000000000000" pitchFamily="50" charset="-128"/>
              </a:rPr>
              <a:t>・大きく展開し、数か所で営業をするか、あるいは出来るだけ小さい所帯にしておくか。</a:t>
            </a:r>
            <a:endParaRPr lang="en-US" altLang="ja-JP" sz="2000"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lang="en-US" altLang="ja-JP" sz="2000" dirty="0" smtClean="0">
              <a:latin typeface="HGSｺﾞｼｯｸE" panose="020B0900000000000000" pitchFamily="50" charset="-128"/>
              <a:ea typeface="HGSｺﾞｼｯｸE" panose="020B0900000000000000" pitchFamily="50" charset="-128"/>
            </a:endParaRPr>
          </a:p>
          <a:p>
            <a:pPr marL="0" indent="0">
              <a:buNone/>
            </a:pPr>
            <a:endParaRPr lang="en-US" altLang="ja-JP" sz="2000" dirty="0" smtClean="0">
              <a:latin typeface="HGSｺﾞｼｯｸE" panose="020B0900000000000000" pitchFamily="50" charset="-128"/>
              <a:ea typeface="HGSｺﾞｼｯｸE" panose="020B0900000000000000" pitchFamily="50" charset="-128"/>
            </a:endParaRPr>
          </a:p>
          <a:p>
            <a:pPr marL="0" indent="0">
              <a:buNone/>
            </a:pPr>
            <a:endParaRPr lang="en-US" altLang="ja-JP" sz="2000" dirty="0">
              <a:latin typeface="HGSｺﾞｼｯｸE" panose="020B0900000000000000" pitchFamily="50" charset="-128"/>
              <a:ea typeface="HGSｺﾞｼｯｸE" panose="020B0900000000000000" pitchFamily="50" charset="-128"/>
            </a:endParaRPr>
          </a:p>
          <a:p>
            <a:pPr marL="0" indent="0">
              <a:buNone/>
            </a:pPr>
            <a:endParaRPr lang="en-US" altLang="ja-JP" sz="2000" dirty="0" smtClean="0">
              <a:latin typeface="HGSｺﾞｼｯｸE" panose="020B0900000000000000" pitchFamily="50" charset="-128"/>
              <a:ea typeface="HGSｺﾞｼｯｸE" panose="020B0900000000000000" pitchFamily="50" charset="-128"/>
            </a:endParaRPr>
          </a:p>
          <a:p>
            <a:pPr marL="0" indent="0">
              <a:buNone/>
            </a:pPr>
            <a:endParaRPr kumimoji="1" lang="ja-JP" altLang="en-US" sz="20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04874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052736"/>
          </a:xfrm>
        </p:spPr>
        <p:txBody>
          <a:bodyPr/>
          <a:lstStyle/>
          <a:p>
            <a:endParaRPr kumimoji="1" lang="ja-JP" altLang="en-US" sz="3600" dirty="0">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1196752"/>
            <a:ext cx="8229600" cy="4929411"/>
          </a:xfrm>
        </p:spPr>
        <p:txBody>
          <a:bodyPr>
            <a:normAutofit lnSpcReduction="10000"/>
          </a:bodyPr>
          <a:lstStyle/>
          <a:p>
            <a:r>
              <a:rPr kumimoji="1" lang="ja-JP" altLang="en-US" dirty="0" smtClean="0">
                <a:solidFill>
                  <a:schemeClr val="tx1"/>
                </a:solidFill>
                <a:latin typeface="HGSｺﾞｼｯｸE" panose="020B0900000000000000" pitchFamily="50" charset="-128"/>
                <a:ea typeface="HGSｺﾞｼｯｸE" panose="020B0900000000000000" pitchFamily="50" charset="-128"/>
              </a:rPr>
              <a:t>避難解除になり、営業を再開すると真っ先に来てくれたのは常連さん。</a:t>
            </a:r>
            <a:endParaRPr kumimoji="1" lang="en-US" altLang="ja-JP" dirty="0" smtClean="0">
              <a:solidFill>
                <a:schemeClr val="tx1"/>
              </a:solidFill>
              <a:latin typeface="HGSｺﾞｼｯｸE" panose="020B0900000000000000" pitchFamily="50" charset="-128"/>
              <a:ea typeface="HGSｺﾞｼｯｸE" panose="020B0900000000000000" pitchFamily="50" charset="-128"/>
            </a:endParaRPr>
          </a:p>
          <a:p>
            <a:r>
              <a:rPr lang="ja-JP" altLang="en-US" dirty="0">
                <a:solidFill>
                  <a:schemeClr val="tx1"/>
                </a:solidFill>
                <a:latin typeface="HGSｺﾞｼｯｸE" panose="020B0900000000000000" pitchFamily="50" charset="-128"/>
                <a:ea typeface="HGSｺﾞｼｯｸE" panose="020B0900000000000000" pitchFamily="50" charset="-128"/>
              </a:rPr>
              <a:t>土地</a:t>
            </a:r>
            <a:r>
              <a:rPr lang="ja-JP" altLang="en-US" dirty="0" smtClean="0">
                <a:solidFill>
                  <a:schemeClr val="tx1"/>
                </a:solidFill>
                <a:latin typeface="HGSｺﾞｼｯｸE" panose="020B0900000000000000" pitchFamily="50" charset="-128"/>
                <a:ea typeface="HGSｺﾞｼｯｸE" panose="020B0900000000000000" pitchFamily="50" charset="-128"/>
              </a:rPr>
              <a:t>勘の無い人は「有珠山」も「北海道」も一緒</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r>
              <a:rPr lang="ja-JP" altLang="en-US" dirty="0" smtClean="0">
                <a:solidFill>
                  <a:schemeClr val="tx1"/>
                </a:solidFill>
                <a:latin typeface="HGSｺﾞｼｯｸE" panose="020B0900000000000000" pitchFamily="50" charset="-128"/>
                <a:ea typeface="HGSｺﾞｼｯｸE" panose="020B0900000000000000" pitchFamily="50" charset="-128"/>
              </a:rPr>
              <a:t>一度離れて</a:t>
            </a:r>
            <a:r>
              <a:rPr lang="ja-JP" altLang="en-US" dirty="0">
                <a:solidFill>
                  <a:schemeClr val="tx1"/>
                </a:solidFill>
                <a:latin typeface="HGSｺﾞｼｯｸE" panose="020B0900000000000000" pitchFamily="50" charset="-128"/>
                <a:ea typeface="HGSｺﾞｼｯｸE" panose="020B0900000000000000" pitchFamily="50" charset="-128"/>
              </a:rPr>
              <a:t>しまう</a:t>
            </a:r>
            <a:r>
              <a:rPr lang="ja-JP" altLang="en-US" dirty="0" smtClean="0">
                <a:solidFill>
                  <a:schemeClr val="tx1"/>
                </a:solidFill>
                <a:latin typeface="HGSｺﾞｼｯｸE" panose="020B0900000000000000" pitchFamily="50" charset="-128"/>
                <a:ea typeface="HGSｺﾞｼｯｸE" panose="020B0900000000000000" pitchFamily="50" charset="-128"/>
              </a:rPr>
              <a:t>とやっかいだったのは修学旅行</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　　一年先、二年先まで別の宿泊先が決まってしまった</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a:solidFill>
                  <a:schemeClr val="tx1"/>
                </a:solidFill>
                <a:latin typeface="HGSｺﾞｼｯｸE" panose="020B0900000000000000" pitchFamily="50" charset="-128"/>
                <a:ea typeface="HGSｺﾞｼｯｸE" panose="020B0900000000000000" pitchFamily="50" charset="-128"/>
              </a:rPr>
              <a:t>　</a:t>
            </a:r>
            <a:r>
              <a:rPr lang="ja-JP" altLang="en-US" dirty="0" smtClean="0">
                <a:solidFill>
                  <a:schemeClr val="tx1"/>
                </a:solidFill>
                <a:latin typeface="HGSｺﾞｼｯｸE" panose="020B0900000000000000" pitchFamily="50" charset="-128"/>
                <a:ea typeface="HGSｺﾞｼｯｸE" panose="020B0900000000000000" pitchFamily="50" charset="-128"/>
              </a:rPr>
              <a:t>　　　（いまだに回復はしていない）</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・「応援したいから泊りに行くよ」　ありがたかった！</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　　社員旅行、研修会、家族旅行の行先を洞爺に変更して</a:t>
            </a:r>
            <a:endParaRPr lang="en-US" altLang="ja-JP" dirty="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chemeClr val="tx1"/>
                </a:solidFill>
                <a:latin typeface="HGSｺﾞｼｯｸE" panose="020B0900000000000000" pitchFamily="50" charset="-128"/>
                <a:ea typeface="HGSｺﾞｼｯｸE" panose="020B0900000000000000" pitchFamily="50" charset="-128"/>
              </a:rPr>
              <a:t>　　くれた人たち→どうせどこかに宿泊するなら洞爺に</a:t>
            </a: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r>
              <a:rPr lang="ja-JP" altLang="en-US" dirty="0" smtClean="0">
                <a:solidFill>
                  <a:srgbClr val="002060"/>
                </a:solidFill>
                <a:latin typeface="HGSｺﾞｼｯｸE" panose="020B0900000000000000" pitchFamily="50" charset="-128"/>
                <a:ea typeface="HGSｺﾞｼｯｸE" panose="020B0900000000000000" pitchFamily="50" charset="-128"/>
              </a:rPr>
              <a:t>現在インターネットの普及で「遠くから」お客様を呼び込もうとしがち・・・もっと近くのお客様にも目を向け、贔屓にしてもらうべきでは？？</a:t>
            </a:r>
            <a:endParaRPr lang="en-US" altLang="ja-JP"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endParaRPr lang="en-US" altLang="ja-JP" dirty="0" smtClean="0">
              <a:solidFill>
                <a:schemeClr val="tx1"/>
              </a:solidFill>
              <a:latin typeface="HGSｺﾞｼｯｸE" panose="020B0900000000000000" pitchFamily="50" charset="-128"/>
              <a:ea typeface="HGSｺﾞｼｯｸE" panose="020B0900000000000000" pitchFamily="50" charset="-128"/>
            </a:endParaRPr>
          </a:p>
          <a:p>
            <a:pPr marL="0" indent="0">
              <a:buNone/>
            </a:pPr>
            <a:endParaRPr kumimoji="1" lang="ja-JP" altLang="en-US"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57517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67544" y="332656"/>
            <a:ext cx="7920880" cy="8439233"/>
          </a:xfrm>
          <a:prstGeom prst="rect">
            <a:avLst/>
          </a:prstGeom>
          <a:noFill/>
        </p:spPr>
        <p:txBody>
          <a:bodyPr wrap="square" rtlCol="0">
            <a:spAutoFit/>
          </a:bodyPr>
          <a:lstStyle/>
          <a:p>
            <a:pPr lvl="0">
              <a:spcBef>
                <a:spcPct val="20000"/>
              </a:spcBef>
            </a:pPr>
            <a:r>
              <a:rPr lang="ja-JP" altLang="en-US" sz="2400" dirty="0" smtClean="0">
                <a:latin typeface="HGSｺﾞｼｯｸE" panose="020B0900000000000000" pitchFamily="50" charset="-128"/>
                <a:ea typeface="HGSｺﾞｼｯｸE" panose="020B0900000000000000" pitchFamily="50" charset="-128"/>
              </a:rPr>
              <a:t>どこを向いている</a:t>
            </a:r>
            <a:r>
              <a:rPr lang="ja-JP" altLang="en-US" sz="2400" dirty="0">
                <a:latin typeface="HGSｺﾞｼｯｸE" panose="020B0900000000000000" pitchFamily="50" charset="-128"/>
                <a:ea typeface="HGSｺﾞｼｯｸE" panose="020B0900000000000000" pitchFamily="50" charset="-128"/>
              </a:rPr>
              <a:t>か</a:t>
            </a:r>
            <a:r>
              <a:rPr lang="ja-JP" altLang="en-US" sz="2400" dirty="0" smtClean="0">
                <a:latin typeface="HGSｺﾞｼｯｸE" panose="020B0900000000000000" pitchFamily="50" charset="-128"/>
                <a:ea typeface="HGSｺﾞｼｯｸE" panose="020B0900000000000000" pitchFamily="50" charset="-128"/>
              </a:rPr>
              <a:t>？？</a:t>
            </a:r>
            <a:endParaRPr lang="en-US" altLang="ja-JP" sz="2400" dirty="0" smtClean="0">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smtClean="0">
                <a:latin typeface="HGSｺﾞｼｯｸE" panose="020B0900000000000000" pitchFamily="50" charset="-128"/>
                <a:ea typeface="HGSｺﾞｼｯｸE" panose="020B0900000000000000" pitchFamily="50" charset="-128"/>
              </a:rPr>
              <a:t>どこからお客様を呼ぼうとしているのか</a:t>
            </a:r>
            <a:endParaRPr lang="en-US" altLang="ja-JP" sz="2400" dirty="0" smtClean="0">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smtClean="0">
                <a:latin typeface="HGSｺﾞｼｯｸE" panose="020B0900000000000000" pitchFamily="50" charset="-128"/>
                <a:ea typeface="HGSｺﾞｼｯｸE" panose="020B0900000000000000" pitchFamily="50" charset="-128"/>
              </a:rPr>
              <a:t>インターネットの普及による弊害か</a:t>
            </a:r>
            <a:endParaRPr lang="en-US" altLang="ja-JP" sz="2400" dirty="0" smtClean="0">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a:solidFill>
                  <a:srgbClr val="7030A0"/>
                </a:solidFill>
                <a:latin typeface="HGSｺﾞｼｯｸE" panose="020B0900000000000000" pitchFamily="50" charset="-128"/>
                <a:ea typeface="HGSｺﾞｼｯｸE" panose="020B0900000000000000" pitchFamily="50" charset="-128"/>
              </a:rPr>
              <a:t>　</a:t>
            </a:r>
            <a:r>
              <a:rPr lang="ja-JP" altLang="en-US" sz="2400" dirty="0" smtClean="0">
                <a:solidFill>
                  <a:srgbClr val="7030A0"/>
                </a:solidFill>
                <a:latin typeface="HGSｺﾞｼｯｸE" panose="020B0900000000000000" pitchFamily="50" charset="-128"/>
                <a:ea typeface="HGSｺﾞｼｯｸE" panose="020B0900000000000000" pitchFamily="50" charset="-128"/>
              </a:rPr>
              <a:t>　　　遠くのお客様ばかり見ていないだろうか？</a:t>
            </a:r>
            <a:endParaRPr lang="en-US" altLang="ja-JP" sz="2400" dirty="0" smtClean="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smtClean="0">
                <a:latin typeface="HGSｺﾞｼｯｸE" panose="020B0900000000000000" pitchFamily="50" charset="-128"/>
                <a:ea typeface="HGSｺﾞｼｯｸE" panose="020B0900000000000000" pitchFamily="50" charset="-128"/>
              </a:rPr>
              <a:t>土地勘もあり、顔の見える関係のお客様の大切さ</a:t>
            </a:r>
            <a:endParaRPr lang="en-US" altLang="ja-JP" sz="2400" dirty="0" smtClean="0">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　　つながりの強さは復興しようとする時の支え</a:t>
            </a:r>
            <a:endParaRPr lang="en-US" altLang="ja-JP" sz="2400" dirty="0" smtClean="0">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　　　　→</a:t>
            </a:r>
            <a:r>
              <a:rPr lang="ja-JP" altLang="en-US" sz="2400" dirty="0" smtClean="0">
                <a:solidFill>
                  <a:srgbClr val="7030A0"/>
                </a:solidFill>
                <a:latin typeface="HGSｺﾞｼｯｸE" panose="020B0900000000000000" pitchFamily="50" charset="-128"/>
                <a:ea typeface="HGSｺﾞｼｯｸE" panose="020B0900000000000000" pitchFamily="50" charset="-128"/>
              </a:rPr>
              <a:t>「遊びに行ってみたけど大丈夫だったよ」</a:t>
            </a:r>
            <a:endParaRPr lang="en-US" altLang="ja-JP" sz="2400" dirty="0" smtClean="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a:solidFill>
                  <a:srgbClr val="7030A0"/>
                </a:solidFill>
                <a:latin typeface="HGSｺﾞｼｯｸE" panose="020B0900000000000000" pitchFamily="50" charset="-128"/>
                <a:ea typeface="HGSｺﾞｼｯｸE" panose="020B0900000000000000" pitchFamily="50" charset="-128"/>
              </a:rPr>
              <a:t>　</a:t>
            </a:r>
            <a:r>
              <a:rPr lang="ja-JP" altLang="en-US" sz="2400" dirty="0" smtClean="0">
                <a:solidFill>
                  <a:srgbClr val="7030A0"/>
                </a:solidFill>
                <a:latin typeface="HGSｺﾞｼｯｸE" panose="020B0900000000000000" pitchFamily="50" charset="-128"/>
                <a:ea typeface="HGSｺﾞｼｯｸE" panose="020B0900000000000000" pitchFamily="50" charset="-128"/>
              </a:rPr>
              <a:t>　　　　　　</a:t>
            </a:r>
            <a:r>
              <a:rPr lang="ja-JP" altLang="en-US" sz="2400" dirty="0" smtClean="0">
                <a:latin typeface="HGSｺﾞｼｯｸE" panose="020B0900000000000000" pitchFamily="50" charset="-128"/>
                <a:ea typeface="HGSｺﾞｼｯｸE" panose="020B0900000000000000" pitchFamily="50" charset="-128"/>
              </a:rPr>
              <a:t>が何よりの宣伝に</a:t>
            </a:r>
            <a:endParaRPr lang="en-US" altLang="ja-JP" sz="2400" dirty="0" smtClean="0">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smtClean="0">
                <a:solidFill>
                  <a:srgbClr val="7030A0"/>
                </a:solidFill>
                <a:latin typeface="HGSｺﾞｼｯｸE" panose="020B0900000000000000" pitchFamily="50" charset="-128"/>
                <a:ea typeface="HGSｺﾞｼｯｸE" panose="020B0900000000000000" pitchFamily="50" charset="-128"/>
              </a:rPr>
              <a:t>きちんとした情報開示は必須　</a:t>
            </a:r>
            <a:endParaRPr lang="en-US" altLang="ja-JP" sz="2400" dirty="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smtClean="0">
                <a:solidFill>
                  <a:srgbClr val="7030A0"/>
                </a:solidFill>
                <a:latin typeface="HGSｺﾞｼｯｸE" panose="020B0900000000000000" pitchFamily="50" charset="-128"/>
                <a:ea typeface="HGSｺﾞｼｯｸE" panose="020B0900000000000000" pitchFamily="50" charset="-128"/>
              </a:rPr>
              <a:t>　　　　　それでこそ築ける信頼関係</a:t>
            </a:r>
            <a:endParaRPr lang="en-US" altLang="ja-JP" sz="2400" dirty="0" smtClean="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r>
              <a:rPr lang="ja-JP" altLang="en-US" sz="2400" dirty="0">
                <a:solidFill>
                  <a:srgbClr val="7030A0"/>
                </a:solidFill>
                <a:latin typeface="HGSｺﾞｼｯｸE" panose="020B0900000000000000" pitchFamily="50" charset="-128"/>
                <a:ea typeface="HGSｺﾞｼｯｸE" panose="020B0900000000000000" pitchFamily="50" charset="-128"/>
              </a:rPr>
              <a:t>　</a:t>
            </a:r>
            <a:r>
              <a:rPr lang="ja-JP" altLang="en-US" sz="2400" dirty="0" smtClean="0">
                <a:solidFill>
                  <a:srgbClr val="7030A0"/>
                </a:solidFill>
                <a:latin typeface="HGSｺﾞｼｯｸE" panose="020B0900000000000000" pitchFamily="50" charset="-128"/>
                <a:ea typeface="HGSｺﾞｼｯｸE" panose="020B0900000000000000" pitchFamily="50" charset="-128"/>
              </a:rPr>
              <a:t>　「なにかあれば必ずお知らせします」の姿勢</a:t>
            </a:r>
            <a:endParaRPr lang="en-US" altLang="ja-JP" sz="2400" dirty="0" smtClean="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smtClean="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a:solidFill>
                <a:srgbClr val="7030A0"/>
              </a:solidFill>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smtClean="0">
              <a:solidFill>
                <a:prstClr val="black">
                  <a:lumMod val="50000"/>
                  <a:lumOff val="50000"/>
                </a:prstClr>
              </a:solidFill>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a:solidFill>
                <a:prstClr val="black">
                  <a:lumMod val="50000"/>
                  <a:lumOff val="50000"/>
                </a:prstClr>
              </a:solidFill>
              <a:latin typeface="HGSｺﾞｼｯｸE" panose="020B0900000000000000" pitchFamily="50" charset="-128"/>
              <a:ea typeface="HGSｺﾞｼｯｸE" panose="020B0900000000000000" pitchFamily="50" charset="-128"/>
            </a:endParaRPr>
          </a:p>
          <a:p>
            <a:pPr lvl="0">
              <a:spcBef>
                <a:spcPct val="20000"/>
              </a:spcBef>
            </a:pPr>
            <a:endParaRPr lang="en-US" altLang="ja-JP" sz="2400" dirty="0" smtClean="0">
              <a:solidFill>
                <a:prstClr val="black">
                  <a:lumMod val="50000"/>
                  <a:lumOff val="50000"/>
                </a:prstClr>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950277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3528" y="476672"/>
            <a:ext cx="8568952" cy="8586966"/>
          </a:xfrm>
          <a:prstGeom prst="rect">
            <a:avLst/>
          </a:prstGeom>
          <a:noFill/>
        </p:spPr>
        <p:txBody>
          <a:bodyPr wrap="square" rtlCol="0">
            <a:spAutoFit/>
          </a:bodyPr>
          <a:lstStyle/>
          <a:p>
            <a:r>
              <a:rPr kumimoji="1" lang="ja-JP" altLang="en-US" sz="2400" dirty="0" smtClean="0">
                <a:latin typeface="HGSｺﾞｼｯｸE" panose="020B0900000000000000" pitchFamily="50" charset="-128"/>
                <a:ea typeface="HGSｺﾞｼｯｸE" panose="020B0900000000000000" pitchFamily="50" charset="-128"/>
              </a:rPr>
              <a:t>火山国日本に住まう私たちならではの</a:t>
            </a:r>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3600" dirty="0" smtClean="0">
                <a:solidFill>
                  <a:srgbClr val="FF0000"/>
                </a:solidFill>
                <a:latin typeface="HGSｺﾞｼｯｸE" panose="020B0900000000000000" pitchFamily="50" charset="-128"/>
                <a:ea typeface="HGSｺﾞｼｯｸE" panose="020B0900000000000000" pitchFamily="50" charset="-128"/>
              </a:rPr>
              <a:t>防災　減災文化</a:t>
            </a:r>
            <a:endParaRPr lang="en-US" altLang="ja-JP" sz="3600" dirty="0" smtClean="0">
              <a:solidFill>
                <a:srgbClr val="FF0000"/>
              </a:solidFill>
              <a:latin typeface="HGSｺﾞｼｯｸE" panose="020B0900000000000000" pitchFamily="50" charset="-128"/>
              <a:ea typeface="HGSｺﾞｼｯｸE" panose="020B0900000000000000" pitchFamily="50" charset="-128"/>
            </a:endParaRPr>
          </a:p>
          <a:p>
            <a:r>
              <a:rPr kumimoji="1" lang="ja-JP" altLang="en-US" sz="3600" dirty="0" smtClean="0">
                <a:solidFill>
                  <a:srgbClr val="FF0000"/>
                </a:solidFill>
                <a:latin typeface="HGSｺﾞｼｯｸE" panose="020B0900000000000000" pitchFamily="50" charset="-128"/>
                <a:ea typeface="HGSｺﾞｼｯｸE" panose="020B0900000000000000" pitchFamily="50" charset="-128"/>
              </a:rPr>
              <a:t>　　　　　「減災哲学」</a:t>
            </a:r>
            <a:r>
              <a:rPr kumimoji="1" lang="ja-JP" altLang="en-US" sz="2400" dirty="0" smtClean="0">
                <a:latin typeface="HGSｺﾞｼｯｸE" panose="020B0900000000000000" pitchFamily="50" charset="-128"/>
                <a:ea typeface="HGSｺﾞｼｯｸE" panose="020B0900000000000000" pitchFamily="50" charset="-128"/>
              </a:rPr>
              <a:t>を作ろう！</a:t>
            </a:r>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「逃げ得」への転換　　「逃げて損した」を卒業しよう！</a:t>
            </a:r>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そのためになにが必要か？？</a:t>
            </a:r>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人は経験を知恵として、</a:t>
            </a:r>
            <a:r>
              <a:rPr lang="ja-JP" altLang="en-US" sz="2400" dirty="0">
                <a:latin typeface="HGSｺﾞｼｯｸE" panose="020B0900000000000000" pitchFamily="50" charset="-128"/>
                <a:ea typeface="HGSｺﾞｼｯｸE" panose="020B0900000000000000" pitchFamily="50" charset="-128"/>
              </a:rPr>
              <a:t>次</a:t>
            </a:r>
            <a:r>
              <a:rPr lang="ja-JP" altLang="en-US" sz="2400" dirty="0" smtClean="0">
                <a:latin typeface="HGSｺﾞｼｯｸE" panose="020B0900000000000000" pitchFamily="50" charset="-128"/>
                <a:ea typeface="HGSｺﾞｼｯｸE" panose="020B0900000000000000" pitchFamily="50" charset="-128"/>
              </a:rPr>
              <a:t>世代や他の地域の人、世界の人の</a:t>
            </a:r>
            <a:endParaRPr lang="en-US" altLang="ja-JP" sz="2400" dirty="0" smtClean="0">
              <a:latin typeface="HGSｺﾞｼｯｸE" panose="020B0900000000000000" pitchFamily="50" charset="-128"/>
              <a:ea typeface="HGSｺﾞｼｯｸE" panose="020B0900000000000000" pitchFamily="50" charset="-128"/>
            </a:endParaRPr>
          </a:p>
          <a:p>
            <a:r>
              <a:rPr lang="ja-JP" altLang="en-US" sz="2400" dirty="0">
                <a:latin typeface="HGSｺﾞｼｯｸE" panose="020B0900000000000000" pitchFamily="50" charset="-128"/>
                <a:ea typeface="HGSｺﾞｼｯｸE" panose="020B0900000000000000" pitchFamily="50" charset="-128"/>
              </a:rPr>
              <a:t>役</a:t>
            </a:r>
            <a:r>
              <a:rPr lang="ja-JP" altLang="en-US" sz="2400" dirty="0" smtClean="0">
                <a:latin typeface="HGSｺﾞｼｯｸE" panose="020B0900000000000000" pitchFamily="50" charset="-128"/>
                <a:ea typeface="HGSｺﾞｼｯｸE" panose="020B0900000000000000" pitchFamily="50" charset="-128"/>
              </a:rPr>
              <a:t>に立ててもらうことが出来る生き物</a:t>
            </a:r>
            <a:endParaRPr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それこそが生きる意味であり、生きる教訓</a:t>
            </a:r>
            <a:endParaRPr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kumimoji="1" lang="ja-JP" altLang="en-US" sz="24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3912300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620688"/>
            <a:ext cx="8640960" cy="6494085"/>
          </a:xfrm>
          <a:prstGeom prst="rect">
            <a:avLst/>
          </a:prstGeom>
          <a:noFill/>
        </p:spPr>
        <p:txBody>
          <a:bodyPr wrap="square" rtlCol="0">
            <a:spAutoFit/>
          </a:bodyPr>
          <a:lstStyle/>
          <a:p>
            <a:r>
              <a:rPr kumimoji="1" lang="ja-JP" altLang="en-US" sz="3200" dirty="0" smtClean="0">
                <a:solidFill>
                  <a:schemeClr val="accent1">
                    <a:lumMod val="75000"/>
                  </a:schemeClr>
                </a:solidFill>
                <a:latin typeface="HGSｺﾞｼｯｸE" panose="020B0900000000000000" pitchFamily="50" charset="-128"/>
                <a:ea typeface="HGSｺﾞｼｯｸE" panose="020B0900000000000000" pitchFamily="50" charset="-128"/>
              </a:rPr>
              <a:t>提案</a:t>
            </a:r>
            <a:endParaRPr kumimoji="1" lang="en-US" altLang="ja-JP" sz="3200" dirty="0" smtClean="0">
              <a:solidFill>
                <a:schemeClr val="accent1">
                  <a:lumMod val="75000"/>
                </a:schemeClr>
              </a:solidFill>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kumimoji="1" lang="ja-JP" altLang="en-US" sz="2400" dirty="0" smtClean="0">
                <a:latin typeface="HGSｺﾞｼｯｸE" panose="020B0900000000000000" pitchFamily="50" charset="-128"/>
                <a:ea typeface="HGSｺﾞｼｯｸE" panose="020B0900000000000000" pitchFamily="50" charset="-128"/>
              </a:rPr>
              <a:t>インフォームドコンセント</a:t>
            </a:r>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セカンドオピニオン</a:t>
            </a:r>
            <a:endParaRPr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a:latin typeface="HGSｺﾞｼｯｸE" panose="020B0900000000000000" pitchFamily="50" charset="-128"/>
                <a:ea typeface="HGSｺﾞｼｯｸE" panose="020B0900000000000000" pitchFamily="50" charset="-128"/>
              </a:rPr>
              <a:t>　</a:t>
            </a:r>
            <a:r>
              <a:rPr kumimoji="1" lang="ja-JP" altLang="en-US" sz="2400" dirty="0" smtClean="0">
                <a:latin typeface="HGSｺﾞｼｯｸE" panose="020B0900000000000000" pitchFamily="50" charset="-128"/>
                <a:ea typeface="HGSｺﾞｼｯｸE" panose="020B0900000000000000" pitchFamily="50" charset="-128"/>
              </a:rPr>
              <a:t>　　　　　　　　　　これ以前の医療と似ていませんか？</a:t>
            </a:r>
            <a:endParaRPr lang="en-US" altLang="ja-JP" sz="2400" dirty="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受け取るだけの情報　　　それで良いですか？</a:t>
            </a:r>
            <a:endParaRPr lang="en-US" altLang="ja-JP" sz="2400" dirty="0" smtClean="0">
              <a:latin typeface="HGSｺﾞｼｯｸE" panose="020B0900000000000000" pitchFamily="50" charset="-128"/>
              <a:ea typeface="HGSｺﾞｼｯｸE" panose="020B0900000000000000" pitchFamily="50" charset="-128"/>
            </a:endParaRPr>
          </a:p>
          <a:p>
            <a:endParaRPr kumimoji="1" lang="en-US" altLang="ja-JP" sz="2400" dirty="0">
              <a:latin typeface="HGSｺﾞｼｯｸE" panose="020B0900000000000000" pitchFamily="50" charset="-128"/>
              <a:ea typeface="HGSｺﾞｼｯｸE" panose="020B0900000000000000" pitchFamily="50" charset="-128"/>
            </a:endParaRPr>
          </a:p>
          <a:p>
            <a:r>
              <a:rPr lang="ja-JP" altLang="en-US" sz="2400" dirty="0" smtClean="0">
                <a:latin typeface="HGSｺﾞｼｯｸE" panose="020B0900000000000000" pitchFamily="50" charset="-128"/>
                <a:ea typeface="HGSｺﾞｼｯｸE" panose="020B0900000000000000" pitchFamily="50" charset="-128"/>
              </a:rPr>
              <a:t>あいまいな表現、確たる資料の無い説明</a:t>
            </a:r>
            <a:endParaRPr lang="en-US" altLang="ja-JP" sz="2400" dirty="0" smtClean="0">
              <a:latin typeface="HGSｺﾞｼｯｸE" panose="020B0900000000000000" pitchFamily="50" charset="-128"/>
              <a:ea typeface="HGSｺﾞｼｯｸE" panose="020B0900000000000000" pitchFamily="50" charset="-128"/>
            </a:endParaRPr>
          </a:p>
          <a:p>
            <a:r>
              <a:rPr kumimoji="1" lang="ja-JP" altLang="en-US" sz="2400" dirty="0">
                <a:latin typeface="HGSｺﾞｼｯｸE" panose="020B0900000000000000" pitchFamily="50" charset="-128"/>
                <a:ea typeface="HGSｺﾞｼｯｸE" panose="020B0900000000000000" pitchFamily="50" charset="-128"/>
              </a:rPr>
              <a:t>　</a:t>
            </a:r>
            <a:r>
              <a:rPr kumimoji="1" lang="ja-JP" altLang="en-US" sz="2400" dirty="0" smtClean="0">
                <a:latin typeface="HGSｺﾞｼｯｸE" panose="020B0900000000000000" pitchFamily="50" charset="-128"/>
                <a:ea typeface="HGSｺﾞｼｯｸE" panose="020B0900000000000000" pitchFamily="50" charset="-128"/>
              </a:rPr>
              <a:t>　→「どうせ分からないでしょ」と思ってませんか？</a:t>
            </a:r>
            <a:endParaRPr kumimoji="1" lang="en-US" altLang="ja-JP" sz="2400" dirty="0" smtClean="0">
              <a:latin typeface="HGSｺﾞｼｯｸE" panose="020B0900000000000000" pitchFamily="50" charset="-128"/>
              <a:ea typeface="HGSｺﾞｼｯｸE" panose="020B0900000000000000" pitchFamily="50" charset="-128"/>
            </a:endParaRPr>
          </a:p>
          <a:p>
            <a:endParaRPr lang="en-US" altLang="ja-JP" sz="2400" dirty="0">
              <a:latin typeface="HGSｺﾞｼｯｸE" panose="020B0900000000000000" pitchFamily="50" charset="-128"/>
              <a:ea typeface="HGSｺﾞｼｯｸE" panose="020B0900000000000000" pitchFamily="50" charset="-128"/>
            </a:endParaRPr>
          </a:p>
          <a:p>
            <a:r>
              <a:rPr kumimoji="1" lang="en-US" altLang="ja-JP" sz="2400" dirty="0" smtClean="0">
                <a:latin typeface="HGSｺﾞｼｯｸE" panose="020B0900000000000000" pitchFamily="50" charset="-128"/>
                <a:ea typeface="HGSｺﾞｼｯｸE" panose="020B0900000000000000" pitchFamily="50" charset="-128"/>
              </a:rPr>
              <a:t>※</a:t>
            </a:r>
            <a:r>
              <a:rPr kumimoji="1" lang="ja-JP" altLang="en-US" sz="2400" dirty="0" smtClean="0">
                <a:latin typeface="HGSｺﾞｼｯｸE" panose="020B0900000000000000" pitchFamily="50" charset="-128"/>
                <a:ea typeface="HGSｺﾞｼｯｸE" panose="020B0900000000000000" pitchFamily="50" charset="-128"/>
              </a:rPr>
              <a:t>もう少しつっこんで聞いてみましょう。</a:t>
            </a:r>
            <a:endParaRPr kumimoji="1" lang="en-US" altLang="ja-JP" sz="2400" dirty="0" smtClean="0">
              <a:latin typeface="HGSｺﾞｼｯｸE" panose="020B0900000000000000" pitchFamily="50" charset="-128"/>
              <a:ea typeface="HGSｺﾞｼｯｸE" panose="020B0900000000000000" pitchFamily="50" charset="-128"/>
            </a:endParaRPr>
          </a:p>
          <a:p>
            <a:r>
              <a:rPr lang="en-US" altLang="ja-JP" sz="2400" dirty="0" smtClean="0">
                <a:latin typeface="HGSｺﾞｼｯｸE" panose="020B0900000000000000" pitchFamily="50" charset="-128"/>
                <a:ea typeface="HGSｺﾞｼｯｸE" panose="020B0900000000000000" pitchFamily="50" charset="-128"/>
              </a:rPr>
              <a:t>※</a:t>
            </a:r>
            <a:r>
              <a:rPr lang="ja-JP" altLang="en-US" sz="2400" dirty="0" smtClean="0">
                <a:latin typeface="HGSｺﾞｼｯｸE" panose="020B0900000000000000" pitchFamily="50" charset="-128"/>
                <a:ea typeface="HGSｺﾞｼｯｸE" panose="020B0900000000000000" pitchFamily="50" charset="-128"/>
              </a:rPr>
              <a:t>警戒レベルの上げ下げの</a:t>
            </a:r>
            <a:r>
              <a:rPr lang="ja-JP" altLang="en-US" sz="2400" dirty="0">
                <a:latin typeface="HGSｺﾞｼｯｸE" panose="020B0900000000000000" pitchFamily="50" charset="-128"/>
                <a:ea typeface="HGSｺﾞｼｯｸE" panose="020B0900000000000000" pitchFamily="50" charset="-128"/>
              </a:rPr>
              <a:t>元</a:t>
            </a:r>
            <a:r>
              <a:rPr lang="ja-JP" altLang="en-US" sz="2400" dirty="0" smtClean="0">
                <a:latin typeface="HGSｺﾞｼｯｸE" panose="020B0900000000000000" pitchFamily="50" charset="-128"/>
                <a:ea typeface="HGSｺﾞｼｯｸE" panose="020B0900000000000000" pitchFamily="50" charset="-128"/>
              </a:rPr>
              <a:t>になるデータの開示の必要性</a:t>
            </a:r>
            <a:endParaRPr lang="en-US" altLang="ja-JP" sz="2400" dirty="0" smtClean="0">
              <a:latin typeface="HGSｺﾞｼｯｸE" panose="020B0900000000000000" pitchFamily="50" charset="-128"/>
              <a:ea typeface="HGSｺﾞｼｯｸE" panose="020B0900000000000000" pitchFamily="50" charset="-128"/>
            </a:endParaRPr>
          </a:p>
          <a:p>
            <a:r>
              <a:rPr kumimoji="1" lang="en-US" altLang="ja-JP" sz="2400" dirty="0" smtClean="0">
                <a:latin typeface="HGSｺﾞｼｯｸE" panose="020B0900000000000000" pitchFamily="50" charset="-128"/>
                <a:ea typeface="HGSｺﾞｼｯｸE" panose="020B0900000000000000" pitchFamily="50" charset="-128"/>
              </a:rPr>
              <a:t>※</a:t>
            </a:r>
            <a:r>
              <a:rPr kumimoji="1" lang="ja-JP" altLang="en-US" sz="2400" dirty="0" smtClean="0">
                <a:latin typeface="HGSｺﾞｼｯｸE" panose="020B0900000000000000" pitchFamily="50" charset="-128"/>
                <a:ea typeface="HGSｺﾞｼｯｸE" panose="020B0900000000000000" pitchFamily="50" charset="-128"/>
              </a:rPr>
              <a:t>専門家や気象庁に質問できる地元民になる</a:t>
            </a:r>
            <a:endParaRPr kumimoji="1" lang="en-US" altLang="ja-JP" sz="2400" dirty="0" smtClean="0">
              <a:latin typeface="HGSｺﾞｼｯｸE" panose="020B0900000000000000" pitchFamily="50" charset="-128"/>
              <a:ea typeface="HGSｺﾞｼｯｸE" panose="020B0900000000000000" pitchFamily="50" charset="-128"/>
            </a:endParaRPr>
          </a:p>
          <a:p>
            <a:r>
              <a:rPr lang="en-US" altLang="ja-JP" sz="2400" dirty="0" smtClean="0">
                <a:latin typeface="HGSｺﾞｼｯｸE" panose="020B0900000000000000" pitchFamily="50" charset="-128"/>
                <a:ea typeface="HGSｺﾞｼｯｸE" panose="020B0900000000000000" pitchFamily="50" charset="-128"/>
              </a:rPr>
              <a:t>※</a:t>
            </a:r>
            <a:r>
              <a:rPr lang="ja-JP" altLang="en-US" sz="2400" dirty="0" smtClean="0">
                <a:latin typeface="HGSｺﾞｼｯｸE" panose="020B0900000000000000" pitchFamily="50" charset="-128"/>
                <a:ea typeface="HGSｺﾞｼｯｸE" panose="020B0900000000000000" pitchFamily="50" charset="-128"/>
              </a:rPr>
              <a:t>主体は私たち、というところからブレ</a:t>
            </a:r>
            <a:r>
              <a:rPr lang="ja-JP" altLang="en-US" sz="2400" dirty="0" err="1" smtClean="0">
                <a:latin typeface="HGSｺﾞｼｯｸE" panose="020B0900000000000000" pitchFamily="50" charset="-128"/>
                <a:ea typeface="HGSｺﾞｼｯｸE" panose="020B0900000000000000" pitchFamily="50" charset="-128"/>
              </a:rPr>
              <a:t>ずに</a:t>
            </a:r>
            <a:r>
              <a:rPr lang="ja-JP" altLang="en-US" sz="2400" dirty="0" smtClean="0">
                <a:latin typeface="HGSｺﾞｼｯｸE" panose="020B0900000000000000" pitchFamily="50" charset="-128"/>
                <a:ea typeface="HGSｺﾞｼｯｸE" panose="020B0900000000000000" pitchFamily="50" charset="-128"/>
              </a:rPr>
              <a:t>かかわる</a:t>
            </a:r>
            <a:endParaRPr lang="en-US" altLang="ja-JP" sz="2400" dirty="0" smtClean="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a:p>
            <a:endParaRPr kumimoji="1" lang="en-US" altLang="ja-JP" sz="2400" dirty="0" smtClean="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049998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260648"/>
          </a:xfrm>
        </p:spPr>
        <p:txBody>
          <a:bodyPr/>
          <a:lstStyle/>
          <a:p>
            <a:endParaRPr kumimoji="1" lang="ja-JP" altLang="en-US" dirty="0"/>
          </a:p>
        </p:txBody>
      </p:sp>
      <p:sp>
        <p:nvSpPr>
          <p:cNvPr id="3" name="コンテンツ プレースホルダー 2"/>
          <p:cNvSpPr>
            <a:spLocks noGrp="1"/>
          </p:cNvSpPr>
          <p:nvPr>
            <p:ph idx="1"/>
          </p:nvPr>
        </p:nvSpPr>
        <p:spPr>
          <a:xfrm>
            <a:off x="457200" y="548680"/>
            <a:ext cx="8579296" cy="5577483"/>
          </a:xfrm>
        </p:spPr>
        <p:txBody>
          <a:bodyPr>
            <a:normAutofit/>
          </a:bodyPr>
          <a:lstStyle/>
          <a:p>
            <a:pPr marL="0" indent="0">
              <a:buNone/>
            </a:pPr>
            <a:r>
              <a:rPr kumimoji="1" lang="ja-JP" altLang="en-US" sz="2800" dirty="0" smtClean="0">
                <a:solidFill>
                  <a:schemeClr val="tx1"/>
                </a:solidFill>
                <a:latin typeface="HGPｺﾞｼｯｸE" panose="020B0900000000000000" pitchFamily="50" charset="-128"/>
                <a:ea typeface="HGPｺﾞｼｯｸE" panose="020B0900000000000000" pitchFamily="50" charset="-128"/>
              </a:rPr>
              <a:t>年月を経るごとに感じること</a:t>
            </a:r>
            <a:endParaRPr kumimoji="1"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chemeClr val="tx1"/>
                </a:solidFill>
                <a:latin typeface="HGPｺﾞｼｯｸE" panose="020B0900000000000000" pitchFamily="50" charset="-128"/>
                <a:ea typeface="HGPｺﾞｼｯｸE" panose="020B0900000000000000" pitchFamily="50" charset="-128"/>
              </a:rPr>
              <a:t>　　何故噴火口から石を噴き上げる中、避難解除に</a:t>
            </a:r>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a:solidFill>
                  <a:schemeClr val="tx1"/>
                </a:solidFill>
                <a:latin typeface="HGPｺﾞｼｯｸE" panose="020B0900000000000000" pitchFamily="50" charset="-128"/>
                <a:ea typeface="HGPｺﾞｼｯｸE" panose="020B0900000000000000" pitchFamily="50" charset="-128"/>
              </a:rPr>
              <a:t>　</a:t>
            </a:r>
            <a:r>
              <a:rPr lang="ja-JP" altLang="en-US" sz="2800" dirty="0" smtClean="0">
                <a:solidFill>
                  <a:schemeClr val="tx1"/>
                </a:solidFill>
                <a:latin typeface="HGPｺﾞｼｯｸE" panose="020B0900000000000000" pitchFamily="50" charset="-128"/>
                <a:ea typeface="HGPｺﾞｼｯｸE" panose="020B0900000000000000" pitchFamily="50" charset="-128"/>
              </a:rPr>
              <a:t>　なり、営業再開できたのか？？</a:t>
            </a:r>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endParaRPr lang="en-US" altLang="ja-JP" sz="2800" dirty="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chemeClr val="tx1"/>
                </a:solidFill>
                <a:latin typeface="HGPｺﾞｼｯｸE" panose="020B0900000000000000" pitchFamily="50" charset="-128"/>
                <a:ea typeface="HGPｺﾞｼｯｸE" panose="020B0900000000000000" pitchFamily="50" charset="-128"/>
              </a:rPr>
              <a:t>　　ホテルから数百メートルのところで噴き上げる石</a:t>
            </a:r>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chemeClr val="tx1"/>
                </a:solidFill>
                <a:latin typeface="HGPｺﾞｼｯｸE" panose="020B0900000000000000" pitchFamily="50" charset="-128"/>
                <a:ea typeface="HGPｺﾞｼｯｸE" panose="020B0900000000000000" pitchFamily="50" charset="-128"/>
              </a:rPr>
              <a:t>普通は避難解除にならない</a:t>
            </a:r>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a:solidFill>
                  <a:schemeClr val="tx1"/>
                </a:solidFill>
                <a:latin typeface="HGPｺﾞｼｯｸE" panose="020B0900000000000000" pitchFamily="50" charset="-128"/>
                <a:ea typeface="HGPｺﾞｼｯｸE" panose="020B0900000000000000" pitchFamily="50" charset="-128"/>
              </a:rPr>
              <a:t>　</a:t>
            </a:r>
            <a:r>
              <a:rPr lang="ja-JP" altLang="en-US" sz="2800" dirty="0" smtClean="0">
                <a:solidFill>
                  <a:schemeClr val="tx1"/>
                </a:solidFill>
                <a:latin typeface="HGPｺﾞｼｯｸE" panose="020B0900000000000000" pitchFamily="50" charset="-128"/>
                <a:ea typeface="HGPｺﾞｼｯｸE" panose="020B0900000000000000" pitchFamily="50" charset="-128"/>
              </a:rPr>
              <a:t>　</a:t>
            </a:r>
            <a:r>
              <a:rPr lang="ja-JP" altLang="en-US" sz="2800" dirty="0" smtClean="0">
                <a:solidFill>
                  <a:srgbClr val="FF0000"/>
                </a:solidFill>
                <a:latin typeface="HGPｺﾞｼｯｸE" panose="020B0900000000000000" pitchFamily="50" charset="-128"/>
                <a:ea typeface="HGPｺﾞｼｯｸE" panose="020B0900000000000000" pitchFamily="50" charset="-128"/>
              </a:rPr>
              <a:t>「顔が見える関係」のなせる業だった</a:t>
            </a:r>
            <a:endParaRPr lang="en-US" altLang="ja-JP" sz="2800" dirty="0" smtClean="0">
              <a:solidFill>
                <a:srgbClr val="FF0000"/>
              </a:solidFill>
              <a:latin typeface="HGPｺﾞｼｯｸE" panose="020B0900000000000000" pitchFamily="50" charset="-128"/>
              <a:ea typeface="HGPｺﾞｼｯｸE" panose="020B0900000000000000" pitchFamily="50" charset="-128"/>
            </a:endParaRPr>
          </a:p>
          <a:p>
            <a:pPr marL="0" indent="0">
              <a:buNone/>
            </a:pPr>
            <a:endParaRPr lang="en-US" altLang="ja-JP" sz="2800" dirty="0">
              <a:solidFill>
                <a:srgbClr val="FF0000"/>
              </a:solidFill>
              <a:latin typeface="HGPｺﾞｼｯｸE" panose="020B0900000000000000" pitchFamily="50" charset="-128"/>
              <a:ea typeface="HGPｺﾞｼｯｸE" panose="020B0900000000000000" pitchFamily="50" charset="-128"/>
            </a:endParaRPr>
          </a:p>
          <a:p>
            <a:pPr marL="0" indent="0">
              <a:buNone/>
            </a:pPr>
            <a:r>
              <a:rPr lang="ja-JP" altLang="en-US" sz="2800" dirty="0" smtClean="0">
                <a:solidFill>
                  <a:schemeClr val="tx1"/>
                </a:solidFill>
                <a:latin typeface="HGPｺﾞｼｯｸE" panose="020B0900000000000000" pitchFamily="50" charset="-128"/>
                <a:ea typeface="HGPｺﾞｼｯｸE" panose="020B0900000000000000" pitchFamily="50" charset="-128"/>
              </a:rPr>
              <a:t>　　　　</a:t>
            </a:r>
            <a:endParaRPr lang="en-US" altLang="ja-JP" sz="28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7610575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miko\Desktop\写真\DSCF0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86200"/>
            <a:ext cx="19507200" cy="146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918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miko\Desktop\1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515"/>
            <a:ext cx="9393670" cy="688935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67544" y="404664"/>
            <a:ext cx="8229600" cy="907504"/>
          </a:xfrm>
        </p:spPr>
        <p:txBody>
          <a:bodyPr/>
          <a:lstStyle/>
          <a:p>
            <a:r>
              <a:rPr kumimoji="1" lang="ja-JP" altLang="en-US" sz="4000" dirty="0" smtClean="0">
                <a:solidFill>
                  <a:srgbClr val="FFFF00"/>
                </a:solidFill>
                <a:latin typeface="HGSｺﾞｼｯｸE" panose="020B0900000000000000" pitchFamily="50" charset="-128"/>
                <a:ea typeface="HGSｺﾞｼｯｸE" panose="020B0900000000000000" pitchFamily="50" charset="-128"/>
              </a:rPr>
              <a:t>火山の麓で暮らしています</a:t>
            </a:r>
            <a:endParaRPr kumimoji="1" lang="ja-JP" altLang="en-US" sz="4000" dirty="0">
              <a:solidFill>
                <a:srgbClr val="FFFF00"/>
              </a:solidFill>
              <a:latin typeface="HGSｺﾞｼｯｸE" panose="020B0900000000000000" pitchFamily="50" charset="-128"/>
              <a:ea typeface="HGSｺﾞｼｯｸE" panose="020B0900000000000000" pitchFamily="50" charset="-128"/>
            </a:endParaRPr>
          </a:p>
        </p:txBody>
      </p:sp>
      <p:sp>
        <p:nvSpPr>
          <p:cNvPr id="3" name="コンテンツ プレースホルダー 2"/>
          <p:cNvSpPr>
            <a:spLocks noGrp="1"/>
          </p:cNvSpPr>
          <p:nvPr>
            <p:ph idx="1"/>
          </p:nvPr>
        </p:nvSpPr>
        <p:spPr>
          <a:xfrm>
            <a:off x="457200" y="1600200"/>
            <a:ext cx="8229600" cy="4565104"/>
          </a:xfrm>
        </p:spPr>
        <p:txBody>
          <a:bodyPr/>
          <a:lstStyle/>
          <a:p>
            <a:endParaRPr kumimoji="1" lang="en-US" altLang="ja-JP" dirty="0" smtClean="0"/>
          </a:p>
          <a:p>
            <a:endParaRPr kumimoji="1" lang="ja-JP" altLang="en-US" dirty="0"/>
          </a:p>
        </p:txBody>
      </p:sp>
      <p:sp>
        <p:nvSpPr>
          <p:cNvPr id="5" name="テキスト ボックス 4"/>
          <p:cNvSpPr txBox="1"/>
          <p:nvPr/>
        </p:nvSpPr>
        <p:spPr>
          <a:xfrm>
            <a:off x="467544" y="1844824"/>
            <a:ext cx="2808312" cy="646331"/>
          </a:xfrm>
          <a:prstGeom prst="rect">
            <a:avLst/>
          </a:prstGeom>
          <a:noFill/>
        </p:spPr>
        <p:txBody>
          <a:bodyPr wrap="square" rtlCol="0">
            <a:spAutoFit/>
          </a:bodyPr>
          <a:lstStyle/>
          <a:p>
            <a:r>
              <a:rPr kumimoji="1" lang="ja-JP" altLang="en-US" sz="3600" dirty="0" smtClean="0">
                <a:solidFill>
                  <a:schemeClr val="bg1">
                    <a:lumMod val="95000"/>
                  </a:schemeClr>
                </a:solidFill>
                <a:latin typeface="HGPｺﾞｼｯｸE" panose="020B0900000000000000" pitchFamily="50" charset="-128"/>
                <a:ea typeface="HGPｺﾞｼｯｸE" panose="020B0900000000000000" pitchFamily="50" charset="-128"/>
              </a:rPr>
              <a:t>函館</a:t>
            </a:r>
            <a:endParaRPr kumimoji="1" lang="ja-JP" altLang="en-US" sz="3600" dirty="0">
              <a:solidFill>
                <a:schemeClr val="bg1">
                  <a:lumMod val="95000"/>
                </a:schemeClr>
              </a:solidFill>
              <a:latin typeface="HGPｺﾞｼｯｸE" panose="020B0900000000000000" pitchFamily="50" charset="-128"/>
              <a:ea typeface="HGPｺﾞｼｯｸE" panose="020B0900000000000000" pitchFamily="50" charset="-128"/>
            </a:endParaRPr>
          </a:p>
        </p:txBody>
      </p:sp>
      <p:sp>
        <p:nvSpPr>
          <p:cNvPr id="6" name="テキスト ボックス 5"/>
          <p:cNvSpPr txBox="1"/>
          <p:nvPr/>
        </p:nvSpPr>
        <p:spPr>
          <a:xfrm>
            <a:off x="827584" y="3212976"/>
            <a:ext cx="3456384" cy="369332"/>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539552" y="4221088"/>
            <a:ext cx="2016224" cy="707886"/>
          </a:xfrm>
          <a:prstGeom prst="rect">
            <a:avLst/>
          </a:prstGeom>
          <a:noFill/>
        </p:spPr>
        <p:txBody>
          <a:bodyPr wrap="square" rtlCol="0">
            <a:spAutoFit/>
          </a:bodyPr>
          <a:lstStyle/>
          <a:p>
            <a:r>
              <a:rPr kumimoji="1" lang="ja-JP" altLang="en-US" sz="4000" dirty="0" smtClean="0">
                <a:solidFill>
                  <a:schemeClr val="bg1"/>
                </a:solidFill>
                <a:latin typeface="HGSｺﾞｼｯｸE" panose="020B0900000000000000" pitchFamily="50" charset="-128"/>
                <a:ea typeface="HGSｺﾞｼｯｸE" panose="020B0900000000000000" pitchFamily="50" charset="-128"/>
              </a:rPr>
              <a:t>有珠山</a:t>
            </a:r>
            <a:endParaRPr kumimoji="1" lang="ja-JP" altLang="en-US" sz="4000" dirty="0">
              <a:solidFill>
                <a:schemeClr val="bg1"/>
              </a:solidFill>
              <a:latin typeface="HGSｺﾞｼｯｸE" panose="020B0900000000000000" pitchFamily="50" charset="-128"/>
              <a:ea typeface="HGSｺﾞｼｯｸE" panose="020B0900000000000000" pitchFamily="50" charset="-128"/>
            </a:endParaRPr>
          </a:p>
        </p:txBody>
      </p:sp>
      <p:sp>
        <p:nvSpPr>
          <p:cNvPr id="8" name="テキスト ボックス 7"/>
          <p:cNvSpPr txBox="1"/>
          <p:nvPr/>
        </p:nvSpPr>
        <p:spPr>
          <a:xfrm>
            <a:off x="2627784" y="5877272"/>
            <a:ext cx="2592288" cy="707886"/>
          </a:xfrm>
          <a:prstGeom prst="rect">
            <a:avLst/>
          </a:prstGeom>
          <a:noFill/>
        </p:spPr>
        <p:txBody>
          <a:bodyPr wrap="square" rtlCol="0">
            <a:spAutoFit/>
          </a:bodyPr>
          <a:lstStyle/>
          <a:p>
            <a:r>
              <a:rPr kumimoji="1" lang="ja-JP" altLang="en-US" sz="4000" dirty="0" smtClean="0">
                <a:solidFill>
                  <a:schemeClr val="bg1"/>
                </a:solidFill>
                <a:latin typeface="HGSｺﾞｼｯｸE" panose="020B0900000000000000" pitchFamily="50" charset="-128"/>
                <a:ea typeface="HGSｺﾞｼｯｸE" panose="020B0900000000000000" pitchFamily="50" charset="-128"/>
              </a:rPr>
              <a:t>昭和新山</a:t>
            </a:r>
            <a:endParaRPr kumimoji="1" lang="ja-JP" altLang="en-US" sz="4000" dirty="0">
              <a:solidFill>
                <a:schemeClr val="bg1"/>
              </a:solidFill>
              <a:latin typeface="HGSｺﾞｼｯｸE" panose="020B0900000000000000" pitchFamily="50" charset="-128"/>
              <a:ea typeface="HGSｺﾞｼｯｸE" panose="020B0900000000000000" pitchFamily="50" charset="-128"/>
            </a:endParaRPr>
          </a:p>
        </p:txBody>
      </p:sp>
      <p:sp>
        <p:nvSpPr>
          <p:cNvPr id="10" name="テキスト ボックス 9"/>
          <p:cNvSpPr txBox="1"/>
          <p:nvPr/>
        </p:nvSpPr>
        <p:spPr>
          <a:xfrm>
            <a:off x="6804248" y="4293096"/>
            <a:ext cx="2232248" cy="707886"/>
          </a:xfrm>
          <a:prstGeom prst="rect">
            <a:avLst/>
          </a:prstGeom>
          <a:noFill/>
        </p:spPr>
        <p:txBody>
          <a:bodyPr wrap="square" rtlCol="0">
            <a:spAutoFit/>
          </a:bodyPr>
          <a:lstStyle/>
          <a:p>
            <a:r>
              <a:rPr kumimoji="1" lang="ja-JP" altLang="en-US" sz="4000" dirty="0" smtClean="0">
                <a:solidFill>
                  <a:schemeClr val="bg1"/>
                </a:solidFill>
                <a:latin typeface="HGSｺﾞｼｯｸE" panose="020B0900000000000000" pitchFamily="50" charset="-128"/>
                <a:ea typeface="HGSｺﾞｼｯｸE" panose="020B0900000000000000" pitchFamily="50" charset="-128"/>
              </a:rPr>
              <a:t>洞爺湖</a:t>
            </a:r>
            <a:endParaRPr kumimoji="1" lang="ja-JP" altLang="en-US" sz="4000" dirty="0">
              <a:solidFill>
                <a:schemeClr val="bg1"/>
              </a:solidFill>
              <a:latin typeface="HGSｺﾞｼｯｸE" panose="020B0900000000000000" pitchFamily="50" charset="-128"/>
              <a:ea typeface="HGSｺﾞｼｯｸE" panose="020B0900000000000000" pitchFamily="50" charset="-128"/>
            </a:endParaRPr>
          </a:p>
        </p:txBody>
      </p:sp>
      <p:sp>
        <p:nvSpPr>
          <p:cNvPr id="11" name="左矢印 10"/>
          <p:cNvSpPr/>
          <p:nvPr/>
        </p:nvSpPr>
        <p:spPr>
          <a:xfrm>
            <a:off x="4676614" y="3127304"/>
            <a:ext cx="818863" cy="786997"/>
          </a:xfrm>
          <a:custGeom>
            <a:avLst/>
            <a:gdLst>
              <a:gd name="connsiteX0" fmla="*/ 0 w 1080120"/>
              <a:gd name="connsiteY0" fmla="*/ 267707 h 535414"/>
              <a:gd name="connsiteX1" fmla="*/ 267707 w 1080120"/>
              <a:gd name="connsiteY1" fmla="*/ 0 h 535414"/>
              <a:gd name="connsiteX2" fmla="*/ 267707 w 1080120"/>
              <a:gd name="connsiteY2" fmla="*/ 133854 h 535414"/>
              <a:gd name="connsiteX3" fmla="*/ 1080120 w 1080120"/>
              <a:gd name="connsiteY3" fmla="*/ 133854 h 535414"/>
              <a:gd name="connsiteX4" fmla="*/ 1080120 w 1080120"/>
              <a:gd name="connsiteY4" fmla="*/ 401561 h 535414"/>
              <a:gd name="connsiteX5" fmla="*/ 267707 w 1080120"/>
              <a:gd name="connsiteY5" fmla="*/ 401561 h 535414"/>
              <a:gd name="connsiteX6" fmla="*/ 267707 w 1080120"/>
              <a:gd name="connsiteY6" fmla="*/ 535414 h 535414"/>
              <a:gd name="connsiteX7" fmla="*/ 0 w 1080120"/>
              <a:gd name="connsiteY7" fmla="*/ 267707 h 535414"/>
              <a:gd name="connsiteX0" fmla="*/ 0 w 1080120"/>
              <a:gd name="connsiteY0" fmla="*/ 405159 h 672866"/>
              <a:gd name="connsiteX1" fmla="*/ 267707 w 1080120"/>
              <a:gd name="connsiteY1" fmla="*/ 137452 h 672866"/>
              <a:gd name="connsiteX2" fmla="*/ 267707 w 1080120"/>
              <a:gd name="connsiteY2" fmla="*/ 271306 h 672866"/>
              <a:gd name="connsiteX3" fmla="*/ 1049975 w 1080120"/>
              <a:gd name="connsiteY3" fmla="*/ 0 h 672866"/>
              <a:gd name="connsiteX4" fmla="*/ 1080120 w 1080120"/>
              <a:gd name="connsiteY4" fmla="*/ 539013 h 672866"/>
              <a:gd name="connsiteX5" fmla="*/ 267707 w 1080120"/>
              <a:gd name="connsiteY5" fmla="*/ 539013 h 672866"/>
              <a:gd name="connsiteX6" fmla="*/ 267707 w 1080120"/>
              <a:gd name="connsiteY6" fmla="*/ 672866 h 672866"/>
              <a:gd name="connsiteX7" fmla="*/ 0 w 1080120"/>
              <a:gd name="connsiteY7" fmla="*/ 405159 h 672866"/>
              <a:gd name="connsiteX0" fmla="*/ 0 w 1070072"/>
              <a:gd name="connsiteY0" fmla="*/ 405159 h 672866"/>
              <a:gd name="connsiteX1" fmla="*/ 267707 w 1070072"/>
              <a:gd name="connsiteY1" fmla="*/ 137452 h 672866"/>
              <a:gd name="connsiteX2" fmla="*/ 267707 w 1070072"/>
              <a:gd name="connsiteY2" fmla="*/ 271306 h 672866"/>
              <a:gd name="connsiteX3" fmla="*/ 1049975 w 1070072"/>
              <a:gd name="connsiteY3" fmla="*/ 0 h 672866"/>
              <a:gd name="connsiteX4" fmla="*/ 1070072 w 1070072"/>
              <a:gd name="connsiteY4" fmla="*/ 277756 h 672866"/>
              <a:gd name="connsiteX5" fmla="*/ 267707 w 1070072"/>
              <a:gd name="connsiteY5" fmla="*/ 539013 h 672866"/>
              <a:gd name="connsiteX6" fmla="*/ 267707 w 1070072"/>
              <a:gd name="connsiteY6" fmla="*/ 672866 h 672866"/>
              <a:gd name="connsiteX7" fmla="*/ 0 w 1070072"/>
              <a:gd name="connsiteY7" fmla="*/ 405159 h 672866"/>
              <a:gd name="connsiteX0" fmla="*/ 0 w 1060024"/>
              <a:gd name="connsiteY0" fmla="*/ 565933 h 672866"/>
              <a:gd name="connsiteX1" fmla="*/ 257659 w 1060024"/>
              <a:gd name="connsiteY1" fmla="*/ 137452 h 672866"/>
              <a:gd name="connsiteX2" fmla="*/ 257659 w 1060024"/>
              <a:gd name="connsiteY2" fmla="*/ 271306 h 672866"/>
              <a:gd name="connsiteX3" fmla="*/ 1039927 w 1060024"/>
              <a:gd name="connsiteY3" fmla="*/ 0 h 672866"/>
              <a:gd name="connsiteX4" fmla="*/ 1060024 w 1060024"/>
              <a:gd name="connsiteY4" fmla="*/ 277756 h 672866"/>
              <a:gd name="connsiteX5" fmla="*/ 257659 w 1060024"/>
              <a:gd name="connsiteY5" fmla="*/ 539013 h 672866"/>
              <a:gd name="connsiteX6" fmla="*/ 257659 w 1060024"/>
              <a:gd name="connsiteY6" fmla="*/ 672866 h 672866"/>
              <a:gd name="connsiteX7" fmla="*/ 0 w 1060024"/>
              <a:gd name="connsiteY7" fmla="*/ 565933 h 672866"/>
              <a:gd name="connsiteX0" fmla="*/ 0 w 1060024"/>
              <a:gd name="connsiteY0" fmla="*/ 565933 h 672866"/>
              <a:gd name="connsiteX1" fmla="*/ 106934 w 1060024"/>
              <a:gd name="connsiteY1" fmla="*/ 288177 h 672866"/>
              <a:gd name="connsiteX2" fmla="*/ 257659 w 1060024"/>
              <a:gd name="connsiteY2" fmla="*/ 271306 h 672866"/>
              <a:gd name="connsiteX3" fmla="*/ 1039927 w 1060024"/>
              <a:gd name="connsiteY3" fmla="*/ 0 h 672866"/>
              <a:gd name="connsiteX4" fmla="*/ 1060024 w 1060024"/>
              <a:gd name="connsiteY4" fmla="*/ 277756 h 672866"/>
              <a:gd name="connsiteX5" fmla="*/ 257659 w 1060024"/>
              <a:gd name="connsiteY5" fmla="*/ 539013 h 672866"/>
              <a:gd name="connsiteX6" fmla="*/ 257659 w 1060024"/>
              <a:gd name="connsiteY6" fmla="*/ 672866 h 672866"/>
              <a:gd name="connsiteX7" fmla="*/ 0 w 1060024"/>
              <a:gd name="connsiteY7" fmla="*/ 565933 h 672866"/>
              <a:gd name="connsiteX0" fmla="*/ 0 w 1060024"/>
              <a:gd name="connsiteY0" fmla="*/ 565933 h 652769"/>
              <a:gd name="connsiteX1" fmla="*/ 106934 w 1060024"/>
              <a:gd name="connsiteY1" fmla="*/ 288177 h 652769"/>
              <a:gd name="connsiteX2" fmla="*/ 257659 w 1060024"/>
              <a:gd name="connsiteY2" fmla="*/ 271306 h 652769"/>
              <a:gd name="connsiteX3" fmla="*/ 1039927 w 1060024"/>
              <a:gd name="connsiteY3" fmla="*/ 0 h 652769"/>
              <a:gd name="connsiteX4" fmla="*/ 1060024 w 1060024"/>
              <a:gd name="connsiteY4" fmla="*/ 277756 h 652769"/>
              <a:gd name="connsiteX5" fmla="*/ 257659 w 1060024"/>
              <a:gd name="connsiteY5" fmla="*/ 539013 h 652769"/>
              <a:gd name="connsiteX6" fmla="*/ 388287 w 1060024"/>
              <a:gd name="connsiteY6" fmla="*/ 652769 h 652769"/>
              <a:gd name="connsiteX7" fmla="*/ 0 w 1060024"/>
              <a:gd name="connsiteY7" fmla="*/ 565933 h 652769"/>
              <a:gd name="connsiteX0" fmla="*/ 0 w 1060024"/>
              <a:gd name="connsiteY0" fmla="*/ 565933 h 652769"/>
              <a:gd name="connsiteX1" fmla="*/ 36595 w 1060024"/>
              <a:gd name="connsiteY1" fmla="*/ 197742 h 652769"/>
              <a:gd name="connsiteX2" fmla="*/ 257659 w 1060024"/>
              <a:gd name="connsiteY2" fmla="*/ 271306 h 652769"/>
              <a:gd name="connsiteX3" fmla="*/ 1039927 w 1060024"/>
              <a:gd name="connsiteY3" fmla="*/ 0 h 652769"/>
              <a:gd name="connsiteX4" fmla="*/ 1060024 w 1060024"/>
              <a:gd name="connsiteY4" fmla="*/ 277756 h 652769"/>
              <a:gd name="connsiteX5" fmla="*/ 257659 w 1060024"/>
              <a:gd name="connsiteY5" fmla="*/ 539013 h 652769"/>
              <a:gd name="connsiteX6" fmla="*/ 388287 w 1060024"/>
              <a:gd name="connsiteY6" fmla="*/ 652769 h 652769"/>
              <a:gd name="connsiteX7" fmla="*/ 0 w 1060024"/>
              <a:gd name="connsiteY7" fmla="*/ 565933 h 652769"/>
              <a:gd name="connsiteX0" fmla="*/ 0 w 1060024"/>
              <a:gd name="connsiteY0" fmla="*/ 656368 h 743204"/>
              <a:gd name="connsiteX1" fmla="*/ 36595 w 1060024"/>
              <a:gd name="connsiteY1" fmla="*/ 288177 h 743204"/>
              <a:gd name="connsiteX2" fmla="*/ 257659 w 1060024"/>
              <a:gd name="connsiteY2" fmla="*/ 361741 h 743204"/>
              <a:gd name="connsiteX3" fmla="*/ 979637 w 1060024"/>
              <a:gd name="connsiteY3" fmla="*/ 0 h 743204"/>
              <a:gd name="connsiteX4" fmla="*/ 1060024 w 1060024"/>
              <a:gd name="connsiteY4" fmla="*/ 368191 h 743204"/>
              <a:gd name="connsiteX5" fmla="*/ 257659 w 1060024"/>
              <a:gd name="connsiteY5" fmla="*/ 629448 h 743204"/>
              <a:gd name="connsiteX6" fmla="*/ 388287 w 1060024"/>
              <a:gd name="connsiteY6" fmla="*/ 743204 h 743204"/>
              <a:gd name="connsiteX7" fmla="*/ 0 w 1060024"/>
              <a:gd name="connsiteY7" fmla="*/ 656368 h 743204"/>
              <a:gd name="connsiteX0" fmla="*/ 0 w 1009782"/>
              <a:gd name="connsiteY0" fmla="*/ 656368 h 743204"/>
              <a:gd name="connsiteX1" fmla="*/ 36595 w 1009782"/>
              <a:gd name="connsiteY1" fmla="*/ 288177 h 743204"/>
              <a:gd name="connsiteX2" fmla="*/ 257659 w 1009782"/>
              <a:gd name="connsiteY2" fmla="*/ 361741 h 743204"/>
              <a:gd name="connsiteX3" fmla="*/ 979637 w 1009782"/>
              <a:gd name="connsiteY3" fmla="*/ 0 h 743204"/>
              <a:gd name="connsiteX4" fmla="*/ 1009782 w 1009782"/>
              <a:gd name="connsiteY4" fmla="*/ 177272 h 743204"/>
              <a:gd name="connsiteX5" fmla="*/ 257659 w 1009782"/>
              <a:gd name="connsiteY5" fmla="*/ 629448 h 743204"/>
              <a:gd name="connsiteX6" fmla="*/ 388287 w 1009782"/>
              <a:gd name="connsiteY6" fmla="*/ 743204 h 743204"/>
              <a:gd name="connsiteX7" fmla="*/ 0 w 1009782"/>
              <a:gd name="connsiteY7" fmla="*/ 656368 h 743204"/>
              <a:gd name="connsiteX0" fmla="*/ 0 w 1009782"/>
              <a:gd name="connsiteY0" fmla="*/ 656368 h 743204"/>
              <a:gd name="connsiteX1" fmla="*/ 36595 w 1009782"/>
              <a:gd name="connsiteY1" fmla="*/ 288177 h 743204"/>
              <a:gd name="connsiteX2" fmla="*/ 257659 w 1009782"/>
              <a:gd name="connsiteY2" fmla="*/ 361741 h 743204"/>
              <a:gd name="connsiteX3" fmla="*/ 979637 w 1009782"/>
              <a:gd name="connsiteY3" fmla="*/ 0 h 743204"/>
              <a:gd name="connsiteX4" fmla="*/ 1009782 w 1009782"/>
              <a:gd name="connsiteY4" fmla="*/ 177272 h 743204"/>
              <a:gd name="connsiteX5" fmla="*/ 307900 w 1009782"/>
              <a:gd name="connsiteY5" fmla="*/ 649545 h 743204"/>
              <a:gd name="connsiteX6" fmla="*/ 388287 w 1009782"/>
              <a:gd name="connsiteY6" fmla="*/ 743204 h 743204"/>
              <a:gd name="connsiteX7" fmla="*/ 0 w 1009782"/>
              <a:gd name="connsiteY7" fmla="*/ 656368 h 743204"/>
              <a:gd name="connsiteX0" fmla="*/ 0 w 1019830"/>
              <a:gd name="connsiteY0" fmla="*/ 776948 h 776948"/>
              <a:gd name="connsiteX1" fmla="*/ 46643 w 1019830"/>
              <a:gd name="connsiteY1" fmla="*/ 288177 h 776948"/>
              <a:gd name="connsiteX2" fmla="*/ 267707 w 1019830"/>
              <a:gd name="connsiteY2" fmla="*/ 361741 h 776948"/>
              <a:gd name="connsiteX3" fmla="*/ 989685 w 1019830"/>
              <a:gd name="connsiteY3" fmla="*/ 0 h 776948"/>
              <a:gd name="connsiteX4" fmla="*/ 1019830 w 1019830"/>
              <a:gd name="connsiteY4" fmla="*/ 177272 h 776948"/>
              <a:gd name="connsiteX5" fmla="*/ 317948 w 1019830"/>
              <a:gd name="connsiteY5" fmla="*/ 649545 h 776948"/>
              <a:gd name="connsiteX6" fmla="*/ 398335 w 1019830"/>
              <a:gd name="connsiteY6" fmla="*/ 743204 h 776948"/>
              <a:gd name="connsiteX7" fmla="*/ 0 w 1019830"/>
              <a:gd name="connsiteY7" fmla="*/ 776948 h 776948"/>
              <a:gd name="connsiteX0" fmla="*/ 0 w 1019830"/>
              <a:gd name="connsiteY0" fmla="*/ 776948 h 823591"/>
              <a:gd name="connsiteX1" fmla="*/ 46643 w 1019830"/>
              <a:gd name="connsiteY1" fmla="*/ 288177 h 823591"/>
              <a:gd name="connsiteX2" fmla="*/ 267707 w 1019830"/>
              <a:gd name="connsiteY2" fmla="*/ 361741 h 823591"/>
              <a:gd name="connsiteX3" fmla="*/ 989685 w 1019830"/>
              <a:gd name="connsiteY3" fmla="*/ 0 h 823591"/>
              <a:gd name="connsiteX4" fmla="*/ 1019830 w 1019830"/>
              <a:gd name="connsiteY4" fmla="*/ 177272 h 823591"/>
              <a:gd name="connsiteX5" fmla="*/ 317948 w 1019830"/>
              <a:gd name="connsiteY5" fmla="*/ 649545 h 823591"/>
              <a:gd name="connsiteX6" fmla="*/ 428480 w 1019830"/>
              <a:gd name="connsiteY6" fmla="*/ 823591 h 823591"/>
              <a:gd name="connsiteX7" fmla="*/ 0 w 1019830"/>
              <a:gd name="connsiteY7" fmla="*/ 776948 h 823591"/>
              <a:gd name="connsiteX0" fmla="*/ 0 w 1019830"/>
              <a:gd name="connsiteY0" fmla="*/ 776948 h 823591"/>
              <a:gd name="connsiteX1" fmla="*/ 46643 w 1019830"/>
              <a:gd name="connsiteY1" fmla="*/ 288177 h 823591"/>
              <a:gd name="connsiteX2" fmla="*/ 267707 w 1019830"/>
              <a:gd name="connsiteY2" fmla="*/ 361741 h 823591"/>
              <a:gd name="connsiteX3" fmla="*/ 989685 w 1019830"/>
              <a:gd name="connsiteY3" fmla="*/ 0 h 823591"/>
              <a:gd name="connsiteX4" fmla="*/ 1019830 w 1019830"/>
              <a:gd name="connsiteY4" fmla="*/ 177272 h 823591"/>
              <a:gd name="connsiteX5" fmla="*/ 398335 w 1019830"/>
              <a:gd name="connsiteY5" fmla="*/ 539013 h 823591"/>
              <a:gd name="connsiteX6" fmla="*/ 428480 w 1019830"/>
              <a:gd name="connsiteY6" fmla="*/ 823591 h 823591"/>
              <a:gd name="connsiteX7" fmla="*/ 0 w 1019830"/>
              <a:gd name="connsiteY7" fmla="*/ 776948 h 823591"/>
              <a:gd name="connsiteX0" fmla="*/ 0 w 1019830"/>
              <a:gd name="connsiteY0" fmla="*/ 776948 h 776948"/>
              <a:gd name="connsiteX1" fmla="*/ 46643 w 1019830"/>
              <a:gd name="connsiteY1" fmla="*/ 288177 h 776948"/>
              <a:gd name="connsiteX2" fmla="*/ 267707 w 1019830"/>
              <a:gd name="connsiteY2" fmla="*/ 361741 h 776948"/>
              <a:gd name="connsiteX3" fmla="*/ 989685 w 1019830"/>
              <a:gd name="connsiteY3" fmla="*/ 0 h 776948"/>
              <a:gd name="connsiteX4" fmla="*/ 1019830 w 1019830"/>
              <a:gd name="connsiteY4" fmla="*/ 177272 h 776948"/>
              <a:gd name="connsiteX5" fmla="*/ 398335 w 1019830"/>
              <a:gd name="connsiteY5" fmla="*/ 539013 h 776948"/>
              <a:gd name="connsiteX6" fmla="*/ 579206 w 1019830"/>
              <a:gd name="connsiteY6" fmla="*/ 753253 h 776948"/>
              <a:gd name="connsiteX7" fmla="*/ 0 w 1019830"/>
              <a:gd name="connsiteY7" fmla="*/ 776948 h 776948"/>
              <a:gd name="connsiteX0" fmla="*/ 0 w 1019830"/>
              <a:gd name="connsiteY0" fmla="*/ 776948 h 776948"/>
              <a:gd name="connsiteX1" fmla="*/ 46643 w 1019830"/>
              <a:gd name="connsiteY1" fmla="*/ 288177 h 776948"/>
              <a:gd name="connsiteX2" fmla="*/ 267707 w 1019830"/>
              <a:gd name="connsiteY2" fmla="*/ 361741 h 776948"/>
              <a:gd name="connsiteX3" fmla="*/ 989685 w 1019830"/>
              <a:gd name="connsiteY3" fmla="*/ 0 h 776948"/>
              <a:gd name="connsiteX4" fmla="*/ 1019830 w 1019830"/>
              <a:gd name="connsiteY4" fmla="*/ 177272 h 776948"/>
              <a:gd name="connsiteX5" fmla="*/ 398335 w 1019830"/>
              <a:gd name="connsiteY5" fmla="*/ 539013 h 776948"/>
              <a:gd name="connsiteX6" fmla="*/ 579206 w 1019830"/>
              <a:gd name="connsiteY6" fmla="*/ 753253 h 776948"/>
              <a:gd name="connsiteX7" fmla="*/ 3339 w 1019830"/>
              <a:gd name="connsiteY7" fmla="*/ 759151 h 776948"/>
              <a:gd name="connsiteX8" fmla="*/ 0 w 1019830"/>
              <a:gd name="connsiteY8" fmla="*/ 776948 h 776948"/>
              <a:gd name="connsiteX0" fmla="*/ 53840 w 1073670"/>
              <a:gd name="connsiteY0" fmla="*/ 776948 h 776948"/>
              <a:gd name="connsiteX1" fmla="*/ 0 w 1073670"/>
              <a:gd name="connsiteY1" fmla="*/ 197741 h 776948"/>
              <a:gd name="connsiteX2" fmla="*/ 321547 w 1073670"/>
              <a:gd name="connsiteY2" fmla="*/ 361741 h 776948"/>
              <a:gd name="connsiteX3" fmla="*/ 1043525 w 1073670"/>
              <a:gd name="connsiteY3" fmla="*/ 0 h 776948"/>
              <a:gd name="connsiteX4" fmla="*/ 1073670 w 1073670"/>
              <a:gd name="connsiteY4" fmla="*/ 177272 h 776948"/>
              <a:gd name="connsiteX5" fmla="*/ 452175 w 1073670"/>
              <a:gd name="connsiteY5" fmla="*/ 539013 h 776948"/>
              <a:gd name="connsiteX6" fmla="*/ 633046 w 1073670"/>
              <a:gd name="connsiteY6" fmla="*/ 753253 h 776948"/>
              <a:gd name="connsiteX7" fmla="*/ 57179 w 1073670"/>
              <a:gd name="connsiteY7" fmla="*/ 759151 h 776948"/>
              <a:gd name="connsiteX8" fmla="*/ 53840 w 1073670"/>
              <a:gd name="connsiteY8" fmla="*/ 776948 h 776948"/>
              <a:gd name="connsiteX0" fmla="*/ 53840 w 1073670"/>
              <a:gd name="connsiteY0" fmla="*/ 817141 h 817141"/>
              <a:gd name="connsiteX1" fmla="*/ 0 w 1073670"/>
              <a:gd name="connsiteY1" fmla="*/ 237934 h 817141"/>
              <a:gd name="connsiteX2" fmla="*/ 321547 w 1073670"/>
              <a:gd name="connsiteY2" fmla="*/ 401934 h 817141"/>
              <a:gd name="connsiteX3" fmla="*/ 701882 w 1073670"/>
              <a:gd name="connsiteY3" fmla="*/ 0 h 817141"/>
              <a:gd name="connsiteX4" fmla="*/ 1073670 w 1073670"/>
              <a:gd name="connsiteY4" fmla="*/ 217465 h 817141"/>
              <a:gd name="connsiteX5" fmla="*/ 452175 w 1073670"/>
              <a:gd name="connsiteY5" fmla="*/ 579206 h 817141"/>
              <a:gd name="connsiteX6" fmla="*/ 633046 w 1073670"/>
              <a:gd name="connsiteY6" fmla="*/ 793446 h 817141"/>
              <a:gd name="connsiteX7" fmla="*/ 57179 w 1073670"/>
              <a:gd name="connsiteY7" fmla="*/ 799344 h 817141"/>
              <a:gd name="connsiteX8" fmla="*/ 53840 w 1073670"/>
              <a:gd name="connsiteY8" fmla="*/ 817141 h 817141"/>
              <a:gd name="connsiteX0" fmla="*/ 53840 w 842558"/>
              <a:gd name="connsiteY0" fmla="*/ 817141 h 817141"/>
              <a:gd name="connsiteX1" fmla="*/ 0 w 842558"/>
              <a:gd name="connsiteY1" fmla="*/ 237934 h 817141"/>
              <a:gd name="connsiteX2" fmla="*/ 321547 w 842558"/>
              <a:gd name="connsiteY2" fmla="*/ 401934 h 817141"/>
              <a:gd name="connsiteX3" fmla="*/ 701882 w 842558"/>
              <a:gd name="connsiteY3" fmla="*/ 0 h 817141"/>
              <a:gd name="connsiteX4" fmla="*/ 842558 w 842558"/>
              <a:gd name="connsiteY4" fmla="*/ 177272 h 817141"/>
              <a:gd name="connsiteX5" fmla="*/ 452175 w 842558"/>
              <a:gd name="connsiteY5" fmla="*/ 579206 h 817141"/>
              <a:gd name="connsiteX6" fmla="*/ 633046 w 842558"/>
              <a:gd name="connsiteY6" fmla="*/ 793446 h 817141"/>
              <a:gd name="connsiteX7" fmla="*/ 57179 w 842558"/>
              <a:gd name="connsiteY7" fmla="*/ 799344 h 817141"/>
              <a:gd name="connsiteX8" fmla="*/ 53840 w 842558"/>
              <a:gd name="connsiteY8" fmla="*/ 817141 h 817141"/>
              <a:gd name="connsiteX0" fmla="*/ 0 w 788718"/>
              <a:gd name="connsiteY0" fmla="*/ 817141 h 817141"/>
              <a:gd name="connsiteX1" fmla="*/ 56691 w 788718"/>
              <a:gd name="connsiteY1" fmla="*/ 328369 h 817141"/>
              <a:gd name="connsiteX2" fmla="*/ 267707 w 788718"/>
              <a:gd name="connsiteY2" fmla="*/ 401934 h 817141"/>
              <a:gd name="connsiteX3" fmla="*/ 648042 w 788718"/>
              <a:gd name="connsiteY3" fmla="*/ 0 h 817141"/>
              <a:gd name="connsiteX4" fmla="*/ 788718 w 788718"/>
              <a:gd name="connsiteY4" fmla="*/ 177272 h 817141"/>
              <a:gd name="connsiteX5" fmla="*/ 398335 w 788718"/>
              <a:gd name="connsiteY5" fmla="*/ 579206 h 817141"/>
              <a:gd name="connsiteX6" fmla="*/ 579206 w 788718"/>
              <a:gd name="connsiteY6" fmla="*/ 793446 h 817141"/>
              <a:gd name="connsiteX7" fmla="*/ 3339 w 788718"/>
              <a:gd name="connsiteY7" fmla="*/ 799344 h 817141"/>
              <a:gd name="connsiteX8" fmla="*/ 0 w 788718"/>
              <a:gd name="connsiteY8" fmla="*/ 817141 h 817141"/>
              <a:gd name="connsiteX0" fmla="*/ 0 w 788718"/>
              <a:gd name="connsiteY0" fmla="*/ 817141 h 817141"/>
              <a:gd name="connsiteX1" fmla="*/ 56691 w 788718"/>
              <a:gd name="connsiteY1" fmla="*/ 328369 h 817141"/>
              <a:gd name="connsiteX2" fmla="*/ 267707 w 788718"/>
              <a:gd name="connsiteY2" fmla="*/ 401934 h 817141"/>
              <a:gd name="connsiteX3" fmla="*/ 648042 w 788718"/>
              <a:gd name="connsiteY3" fmla="*/ 0 h 817141"/>
              <a:gd name="connsiteX4" fmla="*/ 788718 w 788718"/>
              <a:gd name="connsiteY4" fmla="*/ 177272 h 817141"/>
              <a:gd name="connsiteX5" fmla="*/ 398335 w 788718"/>
              <a:gd name="connsiteY5" fmla="*/ 579206 h 817141"/>
              <a:gd name="connsiteX6" fmla="*/ 528964 w 788718"/>
              <a:gd name="connsiteY6" fmla="*/ 692963 h 817141"/>
              <a:gd name="connsiteX7" fmla="*/ 3339 w 788718"/>
              <a:gd name="connsiteY7" fmla="*/ 799344 h 817141"/>
              <a:gd name="connsiteX8" fmla="*/ 0 w 788718"/>
              <a:gd name="connsiteY8" fmla="*/ 817141 h 817141"/>
              <a:gd name="connsiteX0" fmla="*/ 0 w 788718"/>
              <a:gd name="connsiteY0" fmla="*/ 736755 h 736755"/>
              <a:gd name="connsiteX1" fmla="*/ 56691 w 788718"/>
              <a:gd name="connsiteY1" fmla="*/ 247983 h 736755"/>
              <a:gd name="connsiteX2" fmla="*/ 267707 w 788718"/>
              <a:gd name="connsiteY2" fmla="*/ 321548 h 736755"/>
              <a:gd name="connsiteX3" fmla="*/ 648042 w 788718"/>
              <a:gd name="connsiteY3" fmla="*/ 0 h 736755"/>
              <a:gd name="connsiteX4" fmla="*/ 788718 w 788718"/>
              <a:gd name="connsiteY4" fmla="*/ 96886 h 736755"/>
              <a:gd name="connsiteX5" fmla="*/ 398335 w 788718"/>
              <a:gd name="connsiteY5" fmla="*/ 498820 h 736755"/>
              <a:gd name="connsiteX6" fmla="*/ 528964 w 788718"/>
              <a:gd name="connsiteY6" fmla="*/ 612577 h 736755"/>
              <a:gd name="connsiteX7" fmla="*/ 3339 w 788718"/>
              <a:gd name="connsiteY7" fmla="*/ 718958 h 736755"/>
              <a:gd name="connsiteX8" fmla="*/ 0 w 788718"/>
              <a:gd name="connsiteY8" fmla="*/ 736755 h 736755"/>
              <a:gd name="connsiteX0" fmla="*/ 0 w 818863"/>
              <a:gd name="connsiteY0" fmla="*/ 736755 h 736755"/>
              <a:gd name="connsiteX1" fmla="*/ 56691 w 818863"/>
              <a:gd name="connsiteY1" fmla="*/ 247983 h 736755"/>
              <a:gd name="connsiteX2" fmla="*/ 267707 w 818863"/>
              <a:gd name="connsiteY2" fmla="*/ 321548 h 736755"/>
              <a:gd name="connsiteX3" fmla="*/ 648042 w 818863"/>
              <a:gd name="connsiteY3" fmla="*/ 0 h 736755"/>
              <a:gd name="connsiteX4" fmla="*/ 818863 w 818863"/>
              <a:gd name="connsiteY4" fmla="*/ 137079 h 736755"/>
              <a:gd name="connsiteX5" fmla="*/ 398335 w 818863"/>
              <a:gd name="connsiteY5" fmla="*/ 498820 h 736755"/>
              <a:gd name="connsiteX6" fmla="*/ 528964 w 818863"/>
              <a:gd name="connsiteY6" fmla="*/ 612577 h 736755"/>
              <a:gd name="connsiteX7" fmla="*/ 3339 w 818863"/>
              <a:gd name="connsiteY7" fmla="*/ 718958 h 736755"/>
              <a:gd name="connsiteX8" fmla="*/ 0 w 818863"/>
              <a:gd name="connsiteY8" fmla="*/ 736755 h 736755"/>
              <a:gd name="connsiteX0" fmla="*/ 0 w 818863"/>
              <a:gd name="connsiteY0" fmla="*/ 786997 h 786997"/>
              <a:gd name="connsiteX1" fmla="*/ 56691 w 818863"/>
              <a:gd name="connsiteY1" fmla="*/ 298225 h 786997"/>
              <a:gd name="connsiteX2" fmla="*/ 267707 w 818863"/>
              <a:gd name="connsiteY2" fmla="*/ 371790 h 786997"/>
              <a:gd name="connsiteX3" fmla="*/ 648042 w 818863"/>
              <a:gd name="connsiteY3" fmla="*/ 0 h 786997"/>
              <a:gd name="connsiteX4" fmla="*/ 818863 w 818863"/>
              <a:gd name="connsiteY4" fmla="*/ 187321 h 786997"/>
              <a:gd name="connsiteX5" fmla="*/ 398335 w 818863"/>
              <a:gd name="connsiteY5" fmla="*/ 549062 h 786997"/>
              <a:gd name="connsiteX6" fmla="*/ 528964 w 818863"/>
              <a:gd name="connsiteY6" fmla="*/ 662819 h 786997"/>
              <a:gd name="connsiteX7" fmla="*/ 3339 w 818863"/>
              <a:gd name="connsiteY7" fmla="*/ 769200 h 786997"/>
              <a:gd name="connsiteX8" fmla="*/ 0 w 818863"/>
              <a:gd name="connsiteY8" fmla="*/ 786997 h 7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863" h="786997">
                <a:moveTo>
                  <a:pt x="0" y="786997"/>
                </a:moveTo>
                <a:lnTo>
                  <a:pt x="56691" y="298225"/>
                </a:lnTo>
                <a:lnTo>
                  <a:pt x="267707" y="371790"/>
                </a:lnTo>
                <a:lnTo>
                  <a:pt x="648042" y="0"/>
                </a:lnTo>
                <a:lnTo>
                  <a:pt x="818863" y="187321"/>
                </a:lnTo>
                <a:lnTo>
                  <a:pt x="398335" y="549062"/>
                </a:lnTo>
                <a:lnTo>
                  <a:pt x="528964" y="662819"/>
                </a:lnTo>
                <a:lnTo>
                  <a:pt x="3339" y="769200"/>
                </a:lnTo>
                <a:lnTo>
                  <a:pt x="0" y="78699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5434308" y="3236203"/>
            <a:ext cx="1210588" cy="984885"/>
          </a:xfrm>
          <a:prstGeom prst="rect">
            <a:avLst/>
          </a:prstGeom>
          <a:noFill/>
        </p:spPr>
        <p:txBody>
          <a:bodyPr wrap="none" rtlCol="0">
            <a:spAutoFit/>
          </a:bodyPr>
          <a:lstStyle/>
          <a:p>
            <a:r>
              <a:rPr kumimoji="1" lang="ja-JP" altLang="en-US" sz="4000" dirty="0" smtClean="0">
                <a:solidFill>
                  <a:srgbClr val="FF0000"/>
                </a:solidFill>
                <a:latin typeface="HGSｺﾞｼｯｸE" panose="020B0900000000000000" pitchFamily="50" charset="-128"/>
                <a:ea typeface="HGSｺﾞｼｯｸE" panose="020B0900000000000000" pitchFamily="50" charset="-128"/>
              </a:rPr>
              <a:t>ここ</a:t>
            </a:r>
            <a:endParaRPr kumimoji="1" lang="en-US" altLang="ja-JP" sz="4000" dirty="0" smtClean="0">
              <a:solidFill>
                <a:srgbClr val="FF0000"/>
              </a:solidFill>
              <a:latin typeface="HGSｺﾞｼｯｸE" panose="020B0900000000000000" pitchFamily="50" charset="-128"/>
              <a:ea typeface="HGSｺﾞｼｯｸE" panose="020B0900000000000000" pitchFamily="50" charset="-128"/>
            </a:endParaRPr>
          </a:p>
          <a:p>
            <a:endParaRPr kumimoji="1" lang="ja-JP" altLang="en-US" dirty="0"/>
          </a:p>
        </p:txBody>
      </p:sp>
    </p:spTree>
    <p:extLst>
      <p:ext uri="{BB962C8B-B14F-4D97-AF65-F5344CB8AC3E}">
        <p14:creationId xmlns:p14="http://schemas.microsoft.com/office/powerpoint/2010/main" val="6824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Picture 2" descr="C:\Users\emiko\Desktop\4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0907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83568" y="980728"/>
            <a:ext cx="1415772" cy="584775"/>
          </a:xfrm>
          <a:prstGeom prst="rect">
            <a:avLst/>
          </a:prstGeom>
        </p:spPr>
        <p:txBody>
          <a:bodyPr wrap="none">
            <a:spAutoFit/>
          </a:bodyPr>
          <a:lstStyle/>
          <a:p>
            <a:pPr lvl="0"/>
            <a:r>
              <a:rPr lang="ja-JP" altLang="en-US" sz="3200" dirty="0">
                <a:solidFill>
                  <a:prstClr val="black"/>
                </a:solidFill>
                <a:latin typeface="HGP創英角ｺﾞｼｯｸUB" pitchFamily="50" charset="-128"/>
                <a:ea typeface="HGP創英角ｺﾞｼｯｸUB" pitchFamily="50" charset="-128"/>
              </a:rPr>
              <a:t>大有珠</a:t>
            </a:r>
          </a:p>
        </p:txBody>
      </p:sp>
      <p:sp>
        <p:nvSpPr>
          <p:cNvPr id="6" name="正方形/長方形 5"/>
          <p:cNvSpPr/>
          <p:nvPr/>
        </p:nvSpPr>
        <p:spPr>
          <a:xfrm>
            <a:off x="4253824" y="1700808"/>
            <a:ext cx="1826141" cy="584775"/>
          </a:xfrm>
          <a:prstGeom prst="rect">
            <a:avLst/>
          </a:prstGeom>
        </p:spPr>
        <p:txBody>
          <a:bodyPr wrap="none">
            <a:spAutoFit/>
          </a:bodyPr>
          <a:lstStyle/>
          <a:p>
            <a:pPr lvl="0"/>
            <a:r>
              <a:rPr lang="ja-JP" altLang="en-US" sz="3200" dirty="0">
                <a:solidFill>
                  <a:prstClr val="black"/>
                </a:solidFill>
                <a:latin typeface="HGP創英角ｺﾞｼｯｸUB" pitchFamily="50" charset="-128"/>
                <a:ea typeface="HGP創英角ｺﾞｼｯｸUB" pitchFamily="50" charset="-128"/>
              </a:rPr>
              <a:t>有珠新山</a:t>
            </a:r>
          </a:p>
        </p:txBody>
      </p:sp>
      <p:sp>
        <p:nvSpPr>
          <p:cNvPr id="7" name="正方形/長方形 6"/>
          <p:cNvSpPr/>
          <p:nvPr/>
        </p:nvSpPr>
        <p:spPr>
          <a:xfrm>
            <a:off x="7164288" y="2109531"/>
            <a:ext cx="1826141"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smtClean="0">
                <a:ln>
                  <a:noFill/>
                </a:ln>
                <a:solidFill>
                  <a:prstClr val="black"/>
                </a:solidFill>
                <a:effectLst/>
                <a:uLnTx/>
                <a:uFillTx/>
                <a:latin typeface="HGP創英角ｺﾞｼｯｸUB" pitchFamily="50" charset="-128"/>
                <a:ea typeface="HGP創英角ｺﾞｼｯｸUB" pitchFamily="50" charset="-128"/>
              </a:rPr>
              <a:t>北屏風山</a:t>
            </a:r>
            <a:endParaRPr kumimoji="0" lang="ja-JP" altLang="en-US" sz="1800" b="0" i="0" u="none" strike="noStrike" kern="0" cap="none" spc="0" normalizeH="0" baseline="0" noProof="0" dirty="0" smtClean="0">
              <a:ln>
                <a:noFill/>
              </a:ln>
              <a:solidFill>
                <a:sysClr val="windowText" lastClr="000000"/>
              </a:solidFill>
              <a:effectLst/>
              <a:uLnTx/>
              <a:uFillTx/>
            </a:endParaRPr>
          </a:p>
        </p:txBody>
      </p:sp>
      <p:sp>
        <p:nvSpPr>
          <p:cNvPr id="8" name="フリーフォーム 7"/>
          <p:cNvSpPr/>
          <p:nvPr/>
        </p:nvSpPr>
        <p:spPr>
          <a:xfrm>
            <a:off x="2959100" y="3905250"/>
            <a:ext cx="6941492" cy="768350"/>
          </a:xfrm>
          <a:custGeom>
            <a:avLst/>
            <a:gdLst>
              <a:gd name="connsiteX0" fmla="*/ 0 w 6832600"/>
              <a:gd name="connsiteY0" fmla="*/ 768350 h 768350"/>
              <a:gd name="connsiteX1" fmla="*/ 38100 w 6832600"/>
              <a:gd name="connsiteY1" fmla="*/ 755650 h 768350"/>
              <a:gd name="connsiteX2" fmla="*/ 82550 w 6832600"/>
              <a:gd name="connsiteY2" fmla="*/ 723900 h 768350"/>
              <a:gd name="connsiteX3" fmla="*/ 120650 w 6832600"/>
              <a:gd name="connsiteY3" fmla="*/ 698500 h 768350"/>
              <a:gd name="connsiteX4" fmla="*/ 139700 w 6832600"/>
              <a:gd name="connsiteY4" fmla="*/ 685800 h 768350"/>
              <a:gd name="connsiteX5" fmla="*/ 158750 w 6832600"/>
              <a:gd name="connsiteY5" fmla="*/ 673100 h 768350"/>
              <a:gd name="connsiteX6" fmla="*/ 196850 w 6832600"/>
              <a:gd name="connsiteY6" fmla="*/ 660400 h 768350"/>
              <a:gd name="connsiteX7" fmla="*/ 228600 w 6832600"/>
              <a:gd name="connsiteY7" fmla="*/ 654050 h 768350"/>
              <a:gd name="connsiteX8" fmla="*/ 254000 w 6832600"/>
              <a:gd name="connsiteY8" fmla="*/ 647700 h 768350"/>
              <a:gd name="connsiteX9" fmla="*/ 539750 w 6832600"/>
              <a:gd name="connsiteY9" fmla="*/ 641350 h 768350"/>
              <a:gd name="connsiteX10" fmla="*/ 730250 w 6832600"/>
              <a:gd name="connsiteY10" fmla="*/ 635000 h 768350"/>
              <a:gd name="connsiteX11" fmla="*/ 781050 w 6832600"/>
              <a:gd name="connsiteY11" fmla="*/ 628650 h 768350"/>
              <a:gd name="connsiteX12" fmla="*/ 844550 w 6832600"/>
              <a:gd name="connsiteY12" fmla="*/ 615950 h 768350"/>
              <a:gd name="connsiteX13" fmla="*/ 895350 w 6832600"/>
              <a:gd name="connsiteY13" fmla="*/ 609600 h 768350"/>
              <a:gd name="connsiteX14" fmla="*/ 958850 w 6832600"/>
              <a:gd name="connsiteY14" fmla="*/ 590550 h 768350"/>
              <a:gd name="connsiteX15" fmla="*/ 977900 w 6832600"/>
              <a:gd name="connsiteY15" fmla="*/ 584200 h 768350"/>
              <a:gd name="connsiteX16" fmla="*/ 1009650 w 6832600"/>
              <a:gd name="connsiteY16" fmla="*/ 577850 h 768350"/>
              <a:gd name="connsiteX17" fmla="*/ 1079500 w 6832600"/>
              <a:gd name="connsiteY17" fmla="*/ 552450 h 768350"/>
              <a:gd name="connsiteX18" fmla="*/ 1155700 w 6832600"/>
              <a:gd name="connsiteY18" fmla="*/ 527050 h 768350"/>
              <a:gd name="connsiteX19" fmla="*/ 1174750 w 6832600"/>
              <a:gd name="connsiteY19" fmla="*/ 520700 h 768350"/>
              <a:gd name="connsiteX20" fmla="*/ 1225550 w 6832600"/>
              <a:gd name="connsiteY20" fmla="*/ 508000 h 768350"/>
              <a:gd name="connsiteX21" fmla="*/ 1244600 w 6832600"/>
              <a:gd name="connsiteY21" fmla="*/ 495300 h 768350"/>
              <a:gd name="connsiteX22" fmla="*/ 1308100 w 6832600"/>
              <a:gd name="connsiteY22" fmla="*/ 476250 h 768350"/>
              <a:gd name="connsiteX23" fmla="*/ 1327150 w 6832600"/>
              <a:gd name="connsiteY23" fmla="*/ 469900 h 768350"/>
              <a:gd name="connsiteX24" fmla="*/ 1358900 w 6832600"/>
              <a:gd name="connsiteY24" fmla="*/ 463550 h 768350"/>
              <a:gd name="connsiteX25" fmla="*/ 1377950 w 6832600"/>
              <a:gd name="connsiteY25" fmla="*/ 457200 h 768350"/>
              <a:gd name="connsiteX26" fmla="*/ 1447800 w 6832600"/>
              <a:gd name="connsiteY26" fmla="*/ 444500 h 768350"/>
              <a:gd name="connsiteX27" fmla="*/ 1511300 w 6832600"/>
              <a:gd name="connsiteY27" fmla="*/ 425450 h 768350"/>
              <a:gd name="connsiteX28" fmla="*/ 1562100 w 6832600"/>
              <a:gd name="connsiteY28" fmla="*/ 412750 h 768350"/>
              <a:gd name="connsiteX29" fmla="*/ 1581150 w 6832600"/>
              <a:gd name="connsiteY29" fmla="*/ 406400 h 768350"/>
              <a:gd name="connsiteX30" fmla="*/ 1606550 w 6832600"/>
              <a:gd name="connsiteY30" fmla="*/ 400050 h 768350"/>
              <a:gd name="connsiteX31" fmla="*/ 1644650 w 6832600"/>
              <a:gd name="connsiteY31" fmla="*/ 387350 h 768350"/>
              <a:gd name="connsiteX32" fmla="*/ 1682750 w 6832600"/>
              <a:gd name="connsiteY32" fmla="*/ 374650 h 768350"/>
              <a:gd name="connsiteX33" fmla="*/ 1701800 w 6832600"/>
              <a:gd name="connsiteY33" fmla="*/ 368300 h 768350"/>
              <a:gd name="connsiteX34" fmla="*/ 1720850 w 6832600"/>
              <a:gd name="connsiteY34" fmla="*/ 355600 h 768350"/>
              <a:gd name="connsiteX35" fmla="*/ 1758950 w 6832600"/>
              <a:gd name="connsiteY35" fmla="*/ 342900 h 768350"/>
              <a:gd name="connsiteX36" fmla="*/ 1797050 w 6832600"/>
              <a:gd name="connsiteY36" fmla="*/ 330200 h 768350"/>
              <a:gd name="connsiteX37" fmla="*/ 1835150 w 6832600"/>
              <a:gd name="connsiteY37" fmla="*/ 317500 h 768350"/>
              <a:gd name="connsiteX38" fmla="*/ 1854200 w 6832600"/>
              <a:gd name="connsiteY38" fmla="*/ 311150 h 768350"/>
              <a:gd name="connsiteX39" fmla="*/ 1879600 w 6832600"/>
              <a:gd name="connsiteY39" fmla="*/ 304800 h 768350"/>
              <a:gd name="connsiteX40" fmla="*/ 1917700 w 6832600"/>
              <a:gd name="connsiteY40" fmla="*/ 292100 h 768350"/>
              <a:gd name="connsiteX41" fmla="*/ 1993900 w 6832600"/>
              <a:gd name="connsiteY41" fmla="*/ 266700 h 768350"/>
              <a:gd name="connsiteX42" fmla="*/ 2012950 w 6832600"/>
              <a:gd name="connsiteY42" fmla="*/ 260350 h 768350"/>
              <a:gd name="connsiteX43" fmla="*/ 2076450 w 6832600"/>
              <a:gd name="connsiteY43" fmla="*/ 234950 h 768350"/>
              <a:gd name="connsiteX44" fmla="*/ 2101850 w 6832600"/>
              <a:gd name="connsiteY44" fmla="*/ 228600 h 768350"/>
              <a:gd name="connsiteX45" fmla="*/ 2120900 w 6832600"/>
              <a:gd name="connsiteY45" fmla="*/ 222250 h 768350"/>
              <a:gd name="connsiteX46" fmla="*/ 2152650 w 6832600"/>
              <a:gd name="connsiteY46" fmla="*/ 215900 h 768350"/>
              <a:gd name="connsiteX47" fmla="*/ 2178050 w 6832600"/>
              <a:gd name="connsiteY47" fmla="*/ 209550 h 768350"/>
              <a:gd name="connsiteX48" fmla="*/ 2228850 w 6832600"/>
              <a:gd name="connsiteY48" fmla="*/ 203200 h 768350"/>
              <a:gd name="connsiteX49" fmla="*/ 2247900 w 6832600"/>
              <a:gd name="connsiteY49" fmla="*/ 196850 h 768350"/>
              <a:gd name="connsiteX50" fmla="*/ 2273300 w 6832600"/>
              <a:gd name="connsiteY50" fmla="*/ 190500 h 768350"/>
              <a:gd name="connsiteX51" fmla="*/ 2305050 w 6832600"/>
              <a:gd name="connsiteY51" fmla="*/ 177800 h 768350"/>
              <a:gd name="connsiteX52" fmla="*/ 2324100 w 6832600"/>
              <a:gd name="connsiteY52" fmla="*/ 165100 h 768350"/>
              <a:gd name="connsiteX53" fmla="*/ 2349500 w 6832600"/>
              <a:gd name="connsiteY53" fmla="*/ 158750 h 768350"/>
              <a:gd name="connsiteX54" fmla="*/ 2387600 w 6832600"/>
              <a:gd name="connsiteY54" fmla="*/ 146050 h 768350"/>
              <a:gd name="connsiteX55" fmla="*/ 2406650 w 6832600"/>
              <a:gd name="connsiteY55" fmla="*/ 139700 h 768350"/>
              <a:gd name="connsiteX56" fmla="*/ 2489200 w 6832600"/>
              <a:gd name="connsiteY56" fmla="*/ 120650 h 768350"/>
              <a:gd name="connsiteX57" fmla="*/ 2527300 w 6832600"/>
              <a:gd name="connsiteY57" fmla="*/ 114300 h 768350"/>
              <a:gd name="connsiteX58" fmla="*/ 2565400 w 6832600"/>
              <a:gd name="connsiteY58" fmla="*/ 101600 h 768350"/>
              <a:gd name="connsiteX59" fmla="*/ 2584450 w 6832600"/>
              <a:gd name="connsiteY59" fmla="*/ 95250 h 768350"/>
              <a:gd name="connsiteX60" fmla="*/ 2647950 w 6832600"/>
              <a:gd name="connsiteY60" fmla="*/ 76200 h 768350"/>
              <a:gd name="connsiteX61" fmla="*/ 2667000 w 6832600"/>
              <a:gd name="connsiteY61" fmla="*/ 69850 h 768350"/>
              <a:gd name="connsiteX62" fmla="*/ 2698750 w 6832600"/>
              <a:gd name="connsiteY62" fmla="*/ 63500 h 768350"/>
              <a:gd name="connsiteX63" fmla="*/ 2717800 w 6832600"/>
              <a:gd name="connsiteY63" fmla="*/ 57150 h 768350"/>
              <a:gd name="connsiteX64" fmla="*/ 2781300 w 6832600"/>
              <a:gd name="connsiteY64" fmla="*/ 50800 h 768350"/>
              <a:gd name="connsiteX65" fmla="*/ 2825750 w 6832600"/>
              <a:gd name="connsiteY65" fmla="*/ 44450 h 768350"/>
              <a:gd name="connsiteX66" fmla="*/ 3022600 w 6832600"/>
              <a:gd name="connsiteY66" fmla="*/ 31750 h 768350"/>
              <a:gd name="connsiteX67" fmla="*/ 3098800 w 6832600"/>
              <a:gd name="connsiteY67" fmla="*/ 25400 h 768350"/>
              <a:gd name="connsiteX68" fmla="*/ 3155950 w 6832600"/>
              <a:gd name="connsiteY68" fmla="*/ 12700 h 768350"/>
              <a:gd name="connsiteX69" fmla="*/ 3200400 w 6832600"/>
              <a:gd name="connsiteY69" fmla="*/ 6350 h 768350"/>
              <a:gd name="connsiteX70" fmla="*/ 3790950 w 6832600"/>
              <a:gd name="connsiteY70" fmla="*/ 0 h 768350"/>
              <a:gd name="connsiteX71" fmla="*/ 3924300 w 6832600"/>
              <a:gd name="connsiteY71" fmla="*/ 6350 h 768350"/>
              <a:gd name="connsiteX72" fmla="*/ 4635500 w 6832600"/>
              <a:gd name="connsiteY72" fmla="*/ 19050 h 768350"/>
              <a:gd name="connsiteX73" fmla="*/ 4997450 w 6832600"/>
              <a:gd name="connsiteY73" fmla="*/ 31750 h 768350"/>
              <a:gd name="connsiteX74" fmla="*/ 5029200 w 6832600"/>
              <a:gd name="connsiteY74" fmla="*/ 38100 h 768350"/>
              <a:gd name="connsiteX75" fmla="*/ 5118100 w 6832600"/>
              <a:gd name="connsiteY75" fmla="*/ 44450 h 768350"/>
              <a:gd name="connsiteX76" fmla="*/ 5537200 w 6832600"/>
              <a:gd name="connsiteY76" fmla="*/ 57150 h 768350"/>
              <a:gd name="connsiteX77" fmla="*/ 5562600 w 6832600"/>
              <a:gd name="connsiteY77" fmla="*/ 63500 h 768350"/>
              <a:gd name="connsiteX78" fmla="*/ 5619750 w 6832600"/>
              <a:gd name="connsiteY78" fmla="*/ 69850 h 768350"/>
              <a:gd name="connsiteX79" fmla="*/ 5676900 w 6832600"/>
              <a:gd name="connsiteY79" fmla="*/ 82550 h 768350"/>
              <a:gd name="connsiteX80" fmla="*/ 5746750 w 6832600"/>
              <a:gd name="connsiteY80" fmla="*/ 88900 h 768350"/>
              <a:gd name="connsiteX81" fmla="*/ 5829300 w 6832600"/>
              <a:gd name="connsiteY81" fmla="*/ 101600 h 768350"/>
              <a:gd name="connsiteX82" fmla="*/ 5981700 w 6832600"/>
              <a:gd name="connsiteY82" fmla="*/ 114300 h 768350"/>
              <a:gd name="connsiteX83" fmla="*/ 6051550 w 6832600"/>
              <a:gd name="connsiteY83" fmla="*/ 120650 h 768350"/>
              <a:gd name="connsiteX84" fmla="*/ 6330950 w 6832600"/>
              <a:gd name="connsiteY84" fmla="*/ 133350 h 768350"/>
              <a:gd name="connsiteX85" fmla="*/ 6350000 w 6832600"/>
              <a:gd name="connsiteY85" fmla="*/ 139700 h 768350"/>
              <a:gd name="connsiteX86" fmla="*/ 6413500 w 6832600"/>
              <a:gd name="connsiteY86" fmla="*/ 146050 h 768350"/>
              <a:gd name="connsiteX87" fmla="*/ 6521450 w 6832600"/>
              <a:gd name="connsiteY87" fmla="*/ 152400 h 768350"/>
              <a:gd name="connsiteX88" fmla="*/ 6731000 w 6832600"/>
              <a:gd name="connsiteY88" fmla="*/ 171450 h 768350"/>
              <a:gd name="connsiteX89" fmla="*/ 6807200 w 6832600"/>
              <a:gd name="connsiteY89" fmla="*/ 184150 h 768350"/>
              <a:gd name="connsiteX90" fmla="*/ 6832600 w 6832600"/>
              <a:gd name="connsiteY90" fmla="*/ 19050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832600" h="768350">
                <a:moveTo>
                  <a:pt x="0" y="768350"/>
                </a:moveTo>
                <a:cubicBezTo>
                  <a:pt x="12700" y="764117"/>
                  <a:pt x="25867" y="761087"/>
                  <a:pt x="38100" y="755650"/>
                </a:cubicBezTo>
                <a:cubicBezTo>
                  <a:pt x="46178" y="752060"/>
                  <a:pt x="78471" y="726755"/>
                  <a:pt x="82550" y="723900"/>
                </a:cubicBezTo>
                <a:cubicBezTo>
                  <a:pt x="95054" y="715147"/>
                  <a:pt x="107950" y="706967"/>
                  <a:pt x="120650" y="698500"/>
                </a:cubicBezTo>
                <a:lnTo>
                  <a:pt x="139700" y="685800"/>
                </a:lnTo>
                <a:cubicBezTo>
                  <a:pt x="146050" y="681567"/>
                  <a:pt x="151510" y="675513"/>
                  <a:pt x="158750" y="673100"/>
                </a:cubicBezTo>
                <a:cubicBezTo>
                  <a:pt x="171450" y="668867"/>
                  <a:pt x="183723" y="663025"/>
                  <a:pt x="196850" y="660400"/>
                </a:cubicBezTo>
                <a:cubicBezTo>
                  <a:pt x="207433" y="658283"/>
                  <a:pt x="218064" y="656391"/>
                  <a:pt x="228600" y="654050"/>
                </a:cubicBezTo>
                <a:cubicBezTo>
                  <a:pt x="237119" y="652157"/>
                  <a:pt x="245280" y="648056"/>
                  <a:pt x="254000" y="647700"/>
                </a:cubicBezTo>
                <a:cubicBezTo>
                  <a:pt x="349194" y="643815"/>
                  <a:pt x="444510" y="643890"/>
                  <a:pt x="539750" y="641350"/>
                </a:cubicBezTo>
                <a:lnTo>
                  <a:pt x="730250" y="635000"/>
                </a:lnTo>
                <a:cubicBezTo>
                  <a:pt x="747183" y="632883"/>
                  <a:pt x="764217" y="631455"/>
                  <a:pt x="781050" y="628650"/>
                </a:cubicBezTo>
                <a:cubicBezTo>
                  <a:pt x="802342" y="625101"/>
                  <a:pt x="823131" y="618627"/>
                  <a:pt x="844550" y="615950"/>
                </a:cubicBezTo>
                <a:cubicBezTo>
                  <a:pt x="861483" y="613833"/>
                  <a:pt x="878517" y="612405"/>
                  <a:pt x="895350" y="609600"/>
                </a:cubicBezTo>
                <a:cubicBezTo>
                  <a:pt x="914544" y="606401"/>
                  <a:pt x="941912" y="596196"/>
                  <a:pt x="958850" y="590550"/>
                </a:cubicBezTo>
                <a:cubicBezTo>
                  <a:pt x="965200" y="588433"/>
                  <a:pt x="971336" y="585513"/>
                  <a:pt x="977900" y="584200"/>
                </a:cubicBezTo>
                <a:lnTo>
                  <a:pt x="1009650" y="577850"/>
                </a:lnTo>
                <a:cubicBezTo>
                  <a:pt x="1049585" y="551227"/>
                  <a:pt x="1006745" y="576702"/>
                  <a:pt x="1079500" y="552450"/>
                </a:cubicBezTo>
                <a:lnTo>
                  <a:pt x="1155700" y="527050"/>
                </a:lnTo>
                <a:cubicBezTo>
                  <a:pt x="1162050" y="524933"/>
                  <a:pt x="1168256" y="522323"/>
                  <a:pt x="1174750" y="520700"/>
                </a:cubicBezTo>
                <a:lnTo>
                  <a:pt x="1225550" y="508000"/>
                </a:lnTo>
                <a:cubicBezTo>
                  <a:pt x="1231900" y="503767"/>
                  <a:pt x="1237626" y="498400"/>
                  <a:pt x="1244600" y="495300"/>
                </a:cubicBezTo>
                <a:cubicBezTo>
                  <a:pt x="1271763" y="483228"/>
                  <a:pt x="1282241" y="483638"/>
                  <a:pt x="1308100" y="476250"/>
                </a:cubicBezTo>
                <a:cubicBezTo>
                  <a:pt x="1314536" y="474411"/>
                  <a:pt x="1320656" y="471523"/>
                  <a:pt x="1327150" y="469900"/>
                </a:cubicBezTo>
                <a:cubicBezTo>
                  <a:pt x="1337621" y="467282"/>
                  <a:pt x="1348429" y="466168"/>
                  <a:pt x="1358900" y="463550"/>
                </a:cubicBezTo>
                <a:cubicBezTo>
                  <a:pt x="1365394" y="461927"/>
                  <a:pt x="1371456" y="458823"/>
                  <a:pt x="1377950" y="457200"/>
                </a:cubicBezTo>
                <a:cubicBezTo>
                  <a:pt x="1405192" y="450390"/>
                  <a:pt x="1419493" y="450161"/>
                  <a:pt x="1447800" y="444500"/>
                </a:cubicBezTo>
                <a:cubicBezTo>
                  <a:pt x="1498193" y="434421"/>
                  <a:pt x="1446505" y="441649"/>
                  <a:pt x="1511300" y="425450"/>
                </a:cubicBezTo>
                <a:cubicBezTo>
                  <a:pt x="1528233" y="421217"/>
                  <a:pt x="1545541" y="418270"/>
                  <a:pt x="1562100" y="412750"/>
                </a:cubicBezTo>
                <a:cubicBezTo>
                  <a:pt x="1568450" y="410633"/>
                  <a:pt x="1574714" y="408239"/>
                  <a:pt x="1581150" y="406400"/>
                </a:cubicBezTo>
                <a:cubicBezTo>
                  <a:pt x="1589541" y="404002"/>
                  <a:pt x="1598191" y="402558"/>
                  <a:pt x="1606550" y="400050"/>
                </a:cubicBezTo>
                <a:cubicBezTo>
                  <a:pt x="1619372" y="396203"/>
                  <a:pt x="1631950" y="391583"/>
                  <a:pt x="1644650" y="387350"/>
                </a:cubicBezTo>
                <a:lnTo>
                  <a:pt x="1682750" y="374650"/>
                </a:lnTo>
                <a:cubicBezTo>
                  <a:pt x="1689100" y="372533"/>
                  <a:pt x="1696231" y="372013"/>
                  <a:pt x="1701800" y="368300"/>
                </a:cubicBezTo>
                <a:cubicBezTo>
                  <a:pt x="1708150" y="364067"/>
                  <a:pt x="1713876" y="358700"/>
                  <a:pt x="1720850" y="355600"/>
                </a:cubicBezTo>
                <a:cubicBezTo>
                  <a:pt x="1733083" y="350163"/>
                  <a:pt x="1746250" y="347133"/>
                  <a:pt x="1758950" y="342900"/>
                </a:cubicBezTo>
                <a:lnTo>
                  <a:pt x="1797050" y="330200"/>
                </a:lnTo>
                <a:lnTo>
                  <a:pt x="1835150" y="317500"/>
                </a:lnTo>
                <a:cubicBezTo>
                  <a:pt x="1841500" y="315383"/>
                  <a:pt x="1847706" y="312773"/>
                  <a:pt x="1854200" y="311150"/>
                </a:cubicBezTo>
                <a:cubicBezTo>
                  <a:pt x="1862667" y="309033"/>
                  <a:pt x="1871241" y="307308"/>
                  <a:pt x="1879600" y="304800"/>
                </a:cubicBezTo>
                <a:cubicBezTo>
                  <a:pt x="1892422" y="300953"/>
                  <a:pt x="1905000" y="296333"/>
                  <a:pt x="1917700" y="292100"/>
                </a:cubicBezTo>
                <a:lnTo>
                  <a:pt x="1993900" y="266700"/>
                </a:lnTo>
                <a:cubicBezTo>
                  <a:pt x="2000250" y="264583"/>
                  <a:pt x="2006963" y="263343"/>
                  <a:pt x="2012950" y="260350"/>
                </a:cubicBezTo>
                <a:cubicBezTo>
                  <a:pt x="2039227" y="247212"/>
                  <a:pt x="2045063" y="242797"/>
                  <a:pt x="2076450" y="234950"/>
                </a:cubicBezTo>
                <a:cubicBezTo>
                  <a:pt x="2084917" y="232833"/>
                  <a:pt x="2093459" y="230998"/>
                  <a:pt x="2101850" y="228600"/>
                </a:cubicBezTo>
                <a:cubicBezTo>
                  <a:pt x="2108286" y="226761"/>
                  <a:pt x="2114406" y="223873"/>
                  <a:pt x="2120900" y="222250"/>
                </a:cubicBezTo>
                <a:cubicBezTo>
                  <a:pt x="2131371" y="219632"/>
                  <a:pt x="2142114" y="218241"/>
                  <a:pt x="2152650" y="215900"/>
                </a:cubicBezTo>
                <a:cubicBezTo>
                  <a:pt x="2161169" y="214007"/>
                  <a:pt x="2169442" y="210985"/>
                  <a:pt x="2178050" y="209550"/>
                </a:cubicBezTo>
                <a:cubicBezTo>
                  <a:pt x="2194883" y="206745"/>
                  <a:pt x="2211917" y="205317"/>
                  <a:pt x="2228850" y="203200"/>
                </a:cubicBezTo>
                <a:cubicBezTo>
                  <a:pt x="2235200" y="201083"/>
                  <a:pt x="2241464" y="198689"/>
                  <a:pt x="2247900" y="196850"/>
                </a:cubicBezTo>
                <a:cubicBezTo>
                  <a:pt x="2256291" y="194452"/>
                  <a:pt x="2265021" y="193260"/>
                  <a:pt x="2273300" y="190500"/>
                </a:cubicBezTo>
                <a:cubicBezTo>
                  <a:pt x="2284114" y="186895"/>
                  <a:pt x="2294855" y="182898"/>
                  <a:pt x="2305050" y="177800"/>
                </a:cubicBezTo>
                <a:cubicBezTo>
                  <a:pt x="2311876" y="174387"/>
                  <a:pt x="2317085" y="168106"/>
                  <a:pt x="2324100" y="165100"/>
                </a:cubicBezTo>
                <a:cubicBezTo>
                  <a:pt x="2332122" y="161662"/>
                  <a:pt x="2341141" y="161258"/>
                  <a:pt x="2349500" y="158750"/>
                </a:cubicBezTo>
                <a:cubicBezTo>
                  <a:pt x="2362322" y="154903"/>
                  <a:pt x="2374900" y="150283"/>
                  <a:pt x="2387600" y="146050"/>
                </a:cubicBezTo>
                <a:cubicBezTo>
                  <a:pt x="2393950" y="143933"/>
                  <a:pt x="2400156" y="141323"/>
                  <a:pt x="2406650" y="139700"/>
                </a:cubicBezTo>
                <a:cubicBezTo>
                  <a:pt x="2446847" y="129651"/>
                  <a:pt x="2453365" y="127165"/>
                  <a:pt x="2489200" y="120650"/>
                </a:cubicBezTo>
                <a:cubicBezTo>
                  <a:pt x="2501868" y="118347"/>
                  <a:pt x="2514809" y="117423"/>
                  <a:pt x="2527300" y="114300"/>
                </a:cubicBezTo>
                <a:cubicBezTo>
                  <a:pt x="2540287" y="111053"/>
                  <a:pt x="2552700" y="105833"/>
                  <a:pt x="2565400" y="101600"/>
                </a:cubicBezTo>
                <a:cubicBezTo>
                  <a:pt x="2571750" y="99483"/>
                  <a:pt x="2577956" y="96873"/>
                  <a:pt x="2584450" y="95250"/>
                </a:cubicBezTo>
                <a:cubicBezTo>
                  <a:pt x="2622837" y="85653"/>
                  <a:pt x="2601571" y="91660"/>
                  <a:pt x="2647950" y="76200"/>
                </a:cubicBezTo>
                <a:cubicBezTo>
                  <a:pt x="2654300" y="74083"/>
                  <a:pt x="2660436" y="71163"/>
                  <a:pt x="2667000" y="69850"/>
                </a:cubicBezTo>
                <a:cubicBezTo>
                  <a:pt x="2677583" y="67733"/>
                  <a:pt x="2688279" y="66118"/>
                  <a:pt x="2698750" y="63500"/>
                </a:cubicBezTo>
                <a:cubicBezTo>
                  <a:pt x="2705244" y="61877"/>
                  <a:pt x="2711184" y="58168"/>
                  <a:pt x="2717800" y="57150"/>
                </a:cubicBezTo>
                <a:cubicBezTo>
                  <a:pt x="2738825" y="53915"/>
                  <a:pt x="2760173" y="53285"/>
                  <a:pt x="2781300" y="50800"/>
                </a:cubicBezTo>
                <a:cubicBezTo>
                  <a:pt x="2796165" y="49051"/>
                  <a:pt x="2810829" y="45628"/>
                  <a:pt x="2825750" y="44450"/>
                </a:cubicBezTo>
                <a:cubicBezTo>
                  <a:pt x="2891299" y="39275"/>
                  <a:pt x="2957074" y="37210"/>
                  <a:pt x="3022600" y="31750"/>
                </a:cubicBezTo>
                <a:lnTo>
                  <a:pt x="3098800" y="25400"/>
                </a:lnTo>
                <a:cubicBezTo>
                  <a:pt x="3128404" y="15532"/>
                  <a:pt x="3114441" y="19086"/>
                  <a:pt x="3155950" y="12700"/>
                </a:cubicBezTo>
                <a:cubicBezTo>
                  <a:pt x="3170743" y="10424"/>
                  <a:pt x="3185436" y="6649"/>
                  <a:pt x="3200400" y="6350"/>
                </a:cubicBezTo>
                <a:lnTo>
                  <a:pt x="3790950" y="0"/>
                </a:lnTo>
                <a:lnTo>
                  <a:pt x="3924300" y="6350"/>
                </a:lnTo>
                <a:cubicBezTo>
                  <a:pt x="4157142" y="13861"/>
                  <a:pt x="4405619" y="15812"/>
                  <a:pt x="4635500" y="19050"/>
                </a:cubicBezTo>
                <a:cubicBezTo>
                  <a:pt x="4856496" y="36050"/>
                  <a:pt x="4536660" y="12942"/>
                  <a:pt x="4997450" y="31750"/>
                </a:cubicBezTo>
                <a:cubicBezTo>
                  <a:pt x="5008234" y="32190"/>
                  <a:pt x="5018466" y="36970"/>
                  <a:pt x="5029200" y="38100"/>
                </a:cubicBezTo>
                <a:cubicBezTo>
                  <a:pt x="5058746" y="41210"/>
                  <a:pt x="5088467" y="42333"/>
                  <a:pt x="5118100" y="44450"/>
                </a:cubicBezTo>
                <a:cubicBezTo>
                  <a:pt x="5264613" y="93288"/>
                  <a:pt x="5111724" y="44449"/>
                  <a:pt x="5537200" y="57150"/>
                </a:cubicBezTo>
                <a:cubicBezTo>
                  <a:pt x="5545923" y="57410"/>
                  <a:pt x="5553974" y="62173"/>
                  <a:pt x="5562600" y="63500"/>
                </a:cubicBezTo>
                <a:cubicBezTo>
                  <a:pt x="5581544" y="66415"/>
                  <a:pt x="5600700" y="67733"/>
                  <a:pt x="5619750" y="69850"/>
                </a:cubicBezTo>
                <a:cubicBezTo>
                  <a:pt x="5636065" y="73929"/>
                  <a:pt x="5660777" y="80535"/>
                  <a:pt x="5676900" y="82550"/>
                </a:cubicBezTo>
                <a:cubicBezTo>
                  <a:pt x="5700099" y="85450"/>
                  <a:pt x="5723467" y="86783"/>
                  <a:pt x="5746750" y="88900"/>
                </a:cubicBezTo>
                <a:cubicBezTo>
                  <a:pt x="5786939" y="98947"/>
                  <a:pt x="5771835" y="96376"/>
                  <a:pt x="5829300" y="101600"/>
                </a:cubicBezTo>
                <a:lnTo>
                  <a:pt x="5981700" y="114300"/>
                </a:lnTo>
                <a:lnTo>
                  <a:pt x="6051550" y="120650"/>
                </a:lnTo>
                <a:cubicBezTo>
                  <a:pt x="6154461" y="154954"/>
                  <a:pt x="6044369" y="120324"/>
                  <a:pt x="6330950" y="133350"/>
                </a:cubicBezTo>
                <a:cubicBezTo>
                  <a:pt x="6337637" y="133654"/>
                  <a:pt x="6343384" y="138682"/>
                  <a:pt x="6350000" y="139700"/>
                </a:cubicBezTo>
                <a:cubicBezTo>
                  <a:pt x="6371025" y="142935"/>
                  <a:pt x="6392286" y="144479"/>
                  <a:pt x="6413500" y="146050"/>
                </a:cubicBezTo>
                <a:cubicBezTo>
                  <a:pt x="6449447" y="148713"/>
                  <a:pt x="6485501" y="149770"/>
                  <a:pt x="6521450" y="152400"/>
                </a:cubicBezTo>
                <a:cubicBezTo>
                  <a:pt x="6647013" y="161588"/>
                  <a:pt x="6640459" y="161390"/>
                  <a:pt x="6731000" y="171450"/>
                </a:cubicBezTo>
                <a:cubicBezTo>
                  <a:pt x="6775661" y="186337"/>
                  <a:pt x="6722130" y="169972"/>
                  <a:pt x="6807200" y="184150"/>
                </a:cubicBezTo>
                <a:cubicBezTo>
                  <a:pt x="6849316" y="191169"/>
                  <a:pt x="6812897" y="190500"/>
                  <a:pt x="6832600" y="190500"/>
                </a:cubicBezTo>
              </a:path>
            </a:pathLst>
          </a:custGeom>
          <a:noFill/>
          <a:ln w="38100" cap="flat" cmpd="sng" algn="ctr">
            <a:solidFill>
              <a:sysClr val="window" lastClr="FFFFFF"/>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onstantia"/>
              <a:ea typeface="HGP明朝E"/>
              <a:cs typeface="+mn-cs"/>
            </a:endParaRPr>
          </a:p>
        </p:txBody>
      </p:sp>
      <p:sp>
        <p:nvSpPr>
          <p:cNvPr id="9" name="正方形/長方形 8"/>
          <p:cNvSpPr/>
          <p:nvPr/>
        </p:nvSpPr>
        <p:spPr>
          <a:xfrm>
            <a:off x="5171506" y="3356992"/>
            <a:ext cx="2954655" cy="461665"/>
          </a:xfrm>
          <a:prstGeom prst="rect">
            <a:avLst/>
          </a:prstGeom>
        </p:spPr>
        <p:txBody>
          <a:bodyPr wrap="none">
            <a:spAutoFit/>
          </a:bodyPr>
          <a:lstStyle/>
          <a:p>
            <a:pPr lvl="0"/>
            <a:r>
              <a:rPr lang="ja-JP" altLang="en-US" sz="2400" dirty="0">
                <a:solidFill>
                  <a:prstClr val="white"/>
                </a:solidFill>
                <a:latin typeface="HGP創英角ｺﾞｼｯｸUB" pitchFamily="50" charset="-128"/>
                <a:ea typeface="HGP創英角ｺﾞｼｯｸUB" pitchFamily="50" charset="-128"/>
              </a:rPr>
              <a:t>四十三山（明治新山）</a:t>
            </a:r>
          </a:p>
        </p:txBody>
      </p:sp>
      <p:sp>
        <p:nvSpPr>
          <p:cNvPr id="10" name="左矢印 9"/>
          <p:cNvSpPr/>
          <p:nvPr/>
        </p:nvSpPr>
        <p:spPr>
          <a:xfrm rot="18713868">
            <a:off x="6713938" y="4547408"/>
            <a:ext cx="709157" cy="491425"/>
          </a:xfrm>
          <a:prstGeom prst="leftArrow">
            <a:avLst/>
          </a:prstGeom>
          <a:solidFill>
            <a:srgbClr val="0F6FC6">
              <a:lumMod val="60000"/>
              <a:lumOff val="40000"/>
              <a:alpha val="8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onstantia"/>
              <a:ea typeface="HGP明朝E"/>
              <a:cs typeface="+mn-cs"/>
            </a:endParaRPr>
          </a:p>
        </p:txBody>
      </p:sp>
      <p:sp>
        <p:nvSpPr>
          <p:cNvPr id="13" name="左矢印 12"/>
          <p:cNvSpPr/>
          <p:nvPr/>
        </p:nvSpPr>
        <p:spPr>
          <a:xfrm rot="18713868">
            <a:off x="6928992" y="5108148"/>
            <a:ext cx="836707" cy="564913"/>
          </a:xfrm>
          <a:prstGeom prst="leftArrow">
            <a:avLst/>
          </a:prstGeom>
          <a:solidFill>
            <a:srgbClr val="FF0000">
              <a:alpha val="8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onstantia"/>
              <a:ea typeface="HGP明朝E"/>
              <a:cs typeface="+mn-cs"/>
            </a:endParaRPr>
          </a:p>
        </p:txBody>
      </p:sp>
      <p:sp>
        <p:nvSpPr>
          <p:cNvPr id="12" name="正方形/長方形 11"/>
          <p:cNvSpPr/>
          <p:nvPr/>
        </p:nvSpPr>
        <p:spPr>
          <a:xfrm>
            <a:off x="7521455" y="4103496"/>
            <a:ext cx="1261884" cy="523220"/>
          </a:xfrm>
          <a:prstGeom prst="rect">
            <a:avLst/>
          </a:prstGeom>
        </p:spPr>
        <p:txBody>
          <a:bodyPr wrap="none">
            <a:spAutoFit/>
          </a:bodyPr>
          <a:lstStyle/>
          <a:p>
            <a:pPr lvl="0" algn="ctr"/>
            <a:r>
              <a:rPr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E" panose="020B0900000000000000" pitchFamily="50" charset="-128"/>
                <a:ea typeface="HGPｺﾞｼｯｸE" panose="020B0900000000000000" pitchFamily="50" charset="-128"/>
              </a:rPr>
              <a:t>温泉源</a:t>
            </a:r>
          </a:p>
        </p:txBody>
      </p:sp>
      <p:sp>
        <p:nvSpPr>
          <p:cNvPr id="14" name="正方形/長方形 13"/>
          <p:cNvSpPr/>
          <p:nvPr/>
        </p:nvSpPr>
        <p:spPr>
          <a:xfrm>
            <a:off x="7619224" y="4861247"/>
            <a:ext cx="1524776" cy="523220"/>
          </a:xfrm>
          <a:prstGeom prst="rect">
            <a:avLst/>
          </a:prstGeom>
        </p:spPr>
        <p:txBody>
          <a:bodyPr wrap="none">
            <a:spAutoFit/>
          </a:bodyPr>
          <a:lstStyle/>
          <a:p>
            <a:pPr lvl="0" algn="ctr"/>
            <a:r>
              <a:rPr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創英角ｺﾞｼｯｸUB" panose="020B0900000000000000" pitchFamily="50" charset="-128"/>
                <a:ea typeface="HGP創英角ｺﾞｼｯｸUB" panose="020B0900000000000000" pitchFamily="50" charset="-128"/>
              </a:rPr>
              <a:t>かわなみ</a:t>
            </a:r>
          </a:p>
        </p:txBody>
      </p:sp>
    </p:spTree>
    <p:extLst>
      <p:ext uri="{BB962C8B-B14F-4D97-AF65-F5344CB8AC3E}">
        <p14:creationId xmlns:p14="http://schemas.microsoft.com/office/powerpoint/2010/main" val="811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400" y="692696"/>
            <a:ext cx="4269575" cy="2533871"/>
          </a:xfrm>
        </p:spPr>
        <p:txBody>
          <a:bodyPr>
            <a:normAutofit fontScale="90000"/>
          </a:bodyPr>
          <a:lstStyle/>
          <a:p>
            <a:r>
              <a:rPr lang="en-US" altLang="ja-JP" b="1" dirty="0">
                <a:solidFill>
                  <a:srgbClr val="0070C0"/>
                </a:solidFill>
                <a:latin typeface="HGP創英角ｺﾞｼｯｸUB" pitchFamily="50" charset="-128"/>
                <a:ea typeface="HGP創英角ｺﾞｼｯｸUB" pitchFamily="50" charset="-128"/>
              </a:rPr>
              <a:t/>
            </a:r>
            <a:br>
              <a:rPr lang="en-US" altLang="ja-JP" b="1" dirty="0">
                <a:solidFill>
                  <a:srgbClr val="0070C0"/>
                </a:solidFill>
                <a:latin typeface="HGP創英角ｺﾞｼｯｸUB" pitchFamily="50" charset="-128"/>
                <a:ea typeface="HGP創英角ｺﾞｼｯｸUB" pitchFamily="50" charset="-128"/>
              </a:rPr>
            </a:br>
            <a:r>
              <a:rPr lang="en-US" altLang="ja-JP" b="1" dirty="0" smtClean="0">
                <a:solidFill>
                  <a:srgbClr val="0070C0"/>
                </a:solidFill>
                <a:latin typeface="HGP創英角ｺﾞｼｯｸUB" pitchFamily="50" charset="-128"/>
                <a:ea typeface="HGP創英角ｺﾞｼｯｸUB" pitchFamily="50" charset="-128"/>
              </a:rPr>
              <a:t/>
            </a:r>
            <a:br>
              <a:rPr lang="en-US" altLang="ja-JP" b="1" dirty="0" smtClean="0">
                <a:solidFill>
                  <a:srgbClr val="0070C0"/>
                </a:solidFill>
                <a:latin typeface="HGP創英角ｺﾞｼｯｸUB" pitchFamily="50" charset="-128"/>
                <a:ea typeface="HGP創英角ｺﾞｼｯｸUB" pitchFamily="50" charset="-128"/>
              </a:rPr>
            </a:br>
            <a:r>
              <a:rPr lang="en-US" altLang="ja-JP" b="1" dirty="0">
                <a:solidFill>
                  <a:srgbClr val="0070C0"/>
                </a:solidFill>
                <a:latin typeface="HGP創英角ｺﾞｼｯｸUB" pitchFamily="50" charset="-128"/>
                <a:ea typeface="HGP創英角ｺﾞｼｯｸUB" pitchFamily="50" charset="-128"/>
              </a:rPr>
              <a:t/>
            </a:r>
            <a:br>
              <a:rPr lang="en-US" altLang="ja-JP" b="1" dirty="0">
                <a:solidFill>
                  <a:srgbClr val="0070C0"/>
                </a:solidFill>
                <a:latin typeface="HGP創英角ｺﾞｼｯｸUB" pitchFamily="50" charset="-128"/>
                <a:ea typeface="HGP創英角ｺﾞｼｯｸUB" pitchFamily="50" charset="-128"/>
              </a:rPr>
            </a:br>
            <a:r>
              <a:rPr lang="en-US" altLang="ja-JP" b="1" dirty="0" smtClean="0">
                <a:solidFill>
                  <a:srgbClr val="0070C0"/>
                </a:solidFill>
                <a:latin typeface="HGP創英角ｺﾞｼｯｸUB" pitchFamily="50" charset="-128"/>
                <a:ea typeface="HGP創英角ｺﾞｼｯｸUB" pitchFamily="50" charset="-128"/>
              </a:rPr>
              <a:t/>
            </a:r>
            <a:br>
              <a:rPr lang="en-US" altLang="ja-JP" b="1" dirty="0" smtClean="0">
                <a:solidFill>
                  <a:srgbClr val="0070C0"/>
                </a:solidFill>
                <a:latin typeface="HGP創英角ｺﾞｼｯｸUB" pitchFamily="50" charset="-128"/>
                <a:ea typeface="HGP創英角ｺﾞｼｯｸUB" pitchFamily="50" charset="-128"/>
              </a:rPr>
            </a:br>
            <a:r>
              <a:rPr lang="en-US" altLang="ja-JP" b="1" dirty="0">
                <a:solidFill>
                  <a:srgbClr val="0070C0"/>
                </a:solidFill>
                <a:latin typeface="HGP創英角ｺﾞｼｯｸUB" pitchFamily="50" charset="-128"/>
                <a:ea typeface="HGP創英角ｺﾞｼｯｸUB" pitchFamily="50" charset="-128"/>
              </a:rPr>
              <a:t/>
            </a:r>
            <a:br>
              <a:rPr lang="en-US" altLang="ja-JP" b="1" dirty="0">
                <a:solidFill>
                  <a:srgbClr val="0070C0"/>
                </a:solidFill>
                <a:latin typeface="HGP創英角ｺﾞｼｯｸUB" pitchFamily="50" charset="-128"/>
                <a:ea typeface="HGP創英角ｺﾞｼｯｸUB" pitchFamily="50" charset="-128"/>
              </a:rPr>
            </a:br>
            <a:r>
              <a:rPr lang="en-US" altLang="ja-JP" b="1" dirty="0" smtClean="0">
                <a:solidFill>
                  <a:srgbClr val="0070C0"/>
                </a:solidFill>
                <a:latin typeface="HGP創英角ｺﾞｼｯｸUB" pitchFamily="50" charset="-128"/>
                <a:ea typeface="HGP創英角ｺﾞｼｯｸUB" pitchFamily="50" charset="-128"/>
              </a:rPr>
              <a:t/>
            </a:r>
            <a:br>
              <a:rPr lang="en-US" altLang="ja-JP" b="1" dirty="0" smtClean="0">
                <a:solidFill>
                  <a:srgbClr val="0070C0"/>
                </a:solidFill>
                <a:latin typeface="HGP創英角ｺﾞｼｯｸUB" pitchFamily="50" charset="-128"/>
                <a:ea typeface="HGP創英角ｺﾞｼｯｸUB" pitchFamily="50" charset="-128"/>
              </a:rPr>
            </a:br>
            <a:r>
              <a:rPr lang="en-US" altLang="ja-JP" b="1" dirty="0">
                <a:solidFill>
                  <a:srgbClr val="0070C0"/>
                </a:solidFill>
                <a:latin typeface="HGP創英角ｺﾞｼｯｸUB" pitchFamily="50" charset="-128"/>
                <a:ea typeface="HGP創英角ｺﾞｼｯｸUB" pitchFamily="50" charset="-128"/>
              </a:rPr>
              <a:t/>
            </a:r>
            <a:br>
              <a:rPr lang="en-US" altLang="ja-JP" b="1" dirty="0">
                <a:solidFill>
                  <a:srgbClr val="0070C0"/>
                </a:solidFill>
                <a:latin typeface="HGP創英角ｺﾞｼｯｸUB" pitchFamily="50" charset="-128"/>
                <a:ea typeface="HGP創英角ｺﾞｼｯｸUB" pitchFamily="50" charset="-128"/>
              </a:rPr>
            </a:br>
            <a:r>
              <a:rPr lang="en-US" altLang="ja-JP" b="1" dirty="0" smtClean="0">
                <a:solidFill>
                  <a:srgbClr val="0070C0"/>
                </a:solidFill>
                <a:latin typeface="HGP創英角ｺﾞｼｯｸUB" pitchFamily="50" charset="-128"/>
                <a:ea typeface="HGP創英角ｺﾞｼｯｸUB" pitchFamily="50" charset="-128"/>
              </a:rPr>
              <a:t/>
            </a:r>
            <a:br>
              <a:rPr lang="en-US" altLang="ja-JP" b="1" dirty="0" smtClean="0">
                <a:solidFill>
                  <a:srgbClr val="0070C0"/>
                </a:solidFill>
                <a:latin typeface="HGP創英角ｺﾞｼｯｸUB" pitchFamily="50" charset="-128"/>
                <a:ea typeface="HGP創英角ｺﾞｼｯｸUB" pitchFamily="50" charset="-128"/>
              </a:rPr>
            </a:br>
            <a:r>
              <a:rPr lang="en-US" altLang="ja-JP" b="1" dirty="0" smtClean="0">
                <a:solidFill>
                  <a:srgbClr val="0070C0"/>
                </a:solidFill>
                <a:latin typeface="HGP創英角ｺﾞｼｯｸUB" pitchFamily="50" charset="-128"/>
                <a:ea typeface="HGP創英角ｺﾞｼｯｸUB" pitchFamily="50" charset="-128"/>
              </a:rPr>
              <a:t/>
            </a:r>
            <a:br>
              <a:rPr lang="en-US" altLang="ja-JP" b="1" dirty="0" smtClean="0">
                <a:solidFill>
                  <a:srgbClr val="0070C0"/>
                </a:solidFill>
                <a:latin typeface="HGP創英角ｺﾞｼｯｸUB" pitchFamily="50" charset="-128"/>
                <a:ea typeface="HGP創英角ｺﾞｼｯｸUB" pitchFamily="50" charset="-128"/>
              </a:rPr>
            </a:br>
            <a:r>
              <a:rPr kumimoji="1" lang="ja-JP" altLang="en-US" b="1" dirty="0" smtClean="0">
                <a:solidFill>
                  <a:srgbClr val="0070C0"/>
                </a:solidFill>
                <a:latin typeface="HGP創英角ｺﾞｼｯｸUB" pitchFamily="50" charset="-128"/>
                <a:ea typeface="HGP創英角ｺﾞｼｯｸUB" pitchFamily="50" charset="-128"/>
              </a:rPr>
              <a:t>火山の恵み</a:t>
            </a:r>
            <a:r>
              <a:rPr lang="ja-JP" altLang="en-US" b="1" dirty="0">
                <a:solidFill>
                  <a:srgbClr val="0070C0"/>
                </a:solidFill>
                <a:latin typeface="HGP創英角ｺﾞｼｯｸUB" pitchFamily="50" charset="-128"/>
                <a:ea typeface="HGP創英角ｺﾞｼｯｸUB" pitchFamily="50" charset="-128"/>
              </a:rPr>
              <a:t>を</a:t>
            </a:r>
            <a:r>
              <a:rPr kumimoji="1" lang="ja-JP" altLang="en-US" b="1" dirty="0" smtClean="0">
                <a:solidFill>
                  <a:srgbClr val="0070C0"/>
                </a:solidFill>
                <a:latin typeface="HGP創英角ｺﾞｼｯｸUB" pitchFamily="50" charset="-128"/>
                <a:ea typeface="HGP創英角ｺﾞｼｯｸUB" pitchFamily="50" charset="-128"/>
              </a:rPr>
              <a:t>いただいて・・・</a:t>
            </a:r>
            <a:r>
              <a:rPr kumimoji="1" lang="en-US" altLang="ja-JP" b="1" dirty="0" smtClean="0">
                <a:solidFill>
                  <a:srgbClr val="0070C0"/>
                </a:solidFill>
                <a:latin typeface="HGP創英角ｺﾞｼｯｸUB" pitchFamily="50" charset="-128"/>
                <a:ea typeface="HGP創英角ｺﾞｼｯｸUB" pitchFamily="50" charset="-128"/>
              </a:rPr>
              <a:t/>
            </a:r>
            <a:br>
              <a:rPr kumimoji="1" lang="en-US" altLang="ja-JP" b="1" dirty="0" smtClean="0">
                <a:solidFill>
                  <a:srgbClr val="0070C0"/>
                </a:solidFill>
                <a:latin typeface="HGP創英角ｺﾞｼｯｸUB" pitchFamily="50" charset="-128"/>
                <a:ea typeface="HGP創英角ｺﾞｼｯｸUB" pitchFamily="50" charset="-128"/>
              </a:rPr>
            </a:br>
            <a:r>
              <a:rPr kumimoji="1" lang="ja-JP" altLang="en-US" sz="2800" b="1" dirty="0" smtClean="0">
                <a:solidFill>
                  <a:srgbClr val="0070C0"/>
                </a:solidFill>
                <a:latin typeface="HGP創英角ｺﾞｼｯｸUB" pitchFamily="50" charset="-128"/>
                <a:ea typeface="HGP創英角ｺﾞｼｯｸUB" pitchFamily="50" charset="-128"/>
              </a:rPr>
              <a:t>温泉宿をしています</a:t>
            </a:r>
          </a:p>
        </p:txBody>
      </p:sp>
      <p:pic>
        <p:nvPicPr>
          <p:cNvPr id="10" name="Picture 2" descr="C:\Users\emiko\Desktop\627036113_2434878_24251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23" y="3789833"/>
            <a:ext cx="3960440" cy="27793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ko\Desktop\rotenega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76671"/>
            <a:ext cx="4660651" cy="3181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emiko\Desktop\index[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548" y="3501008"/>
            <a:ext cx="4499992"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89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ｋ</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6146" name="Picture 2" descr="C:\Users\emiko\Desktop\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83"/>
            <a:ext cx="9144000" cy="33250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emiko\Desktop\PB145106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9516"/>
            <a:ext cx="5220072" cy="479848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220072" y="3645024"/>
            <a:ext cx="4896544" cy="3231654"/>
          </a:xfrm>
          <a:prstGeom prst="rect">
            <a:avLst/>
          </a:prstGeom>
          <a:noFill/>
        </p:spPr>
        <p:txBody>
          <a:bodyPr wrap="square" rtlCol="0">
            <a:spAutoFit/>
          </a:bodyPr>
          <a:lstStyle/>
          <a:p>
            <a:r>
              <a:rPr kumimoji="1" lang="ja-JP" altLang="en-US" sz="2400" dirty="0" smtClean="0">
                <a:solidFill>
                  <a:srgbClr val="FF0000"/>
                </a:solidFill>
                <a:latin typeface="HGP創英角ｺﾞｼｯｸUB" panose="020B0900000000000000" pitchFamily="50" charset="-128"/>
                <a:ea typeface="HGP創英角ｺﾞｼｯｸUB" panose="020B0900000000000000" pitchFamily="50" charset="-128"/>
              </a:rPr>
              <a:t>岩盤浴、源泉かけ流しの温泉</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endParaRPr lang="en-US" altLang="ja-JP" sz="2400" dirty="0" smtClean="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2400" dirty="0" smtClean="0">
                <a:solidFill>
                  <a:srgbClr val="FF0000"/>
                </a:solidFill>
                <a:latin typeface="HGP創英角ｺﾞｼｯｸUB" panose="020B0900000000000000" pitchFamily="50" charset="-128"/>
                <a:ea typeface="HGP創英角ｺﾞｼｯｸUB" panose="020B0900000000000000" pitchFamily="50" charset="-128"/>
              </a:rPr>
              <a:t>地場産の食材</a:t>
            </a:r>
            <a:endParaRPr lang="en-US" altLang="ja-JP" sz="2400" dirty="0" smtClean="0">
              <a:solidFill>
                <a:srgbClr val="FF0000"/>
              </a:solidFill>
              <a:latin typeface="HGP創英角ｺﾞｼｯｸUB" panose="020B0900000000000000" pitchFamily="50" charset="-128"/>
              <a:ea typeface="HGP創英角ｺﾞｼｯｸUB" panose="020B0900000000000000" pitchFamily="50" charset="-128"/>
            </a:endParaRPr>
          </a:p>
          <a:p>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2400" dirty="0" smtClean="0">
                <a:solidFill>
                  <a:srgbClr val="FF0000"/>
                </a:solidFill>
                <a:latin typeface="HGP創英角ｺﾞｼｯｸUB" panose="020B0900000000000000" pitchFamily="50" charset="-128"/>
                <a:ea typeface="HGP創英角ｺﾞｼｯｸUB" panose="020B0900000000000000" pitchFamily="50" charset="-128"/>
              </a:rPr>
              <a:t>この地域の魅力発掘、発信</a:t>
            </a:r>
            <a:endParaRPr lang="en-US" altLang="ja-JP" sz="2400" dirty="0" smtClean="0">
              <a:solidFill>
                <a:srgbClr val="FF0000"/>
              </a:solidFill>
              <a:latin typeface="HGP創英角ｺﾞｼｯｸUB" panose="020B0900000000000000" pitchFamily="50" charset="-128"/>
              <a:ea typeface="HGP創英角ｺﾞｼｯｸUB" panose="020B0900000000000000" pitchFamily="50" charset="-128"/>
            </a:endParaRPr>
          </a:p>
          <a:p>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2400" dirty="0" smtClean="0">
                <a:solidFill>
                  <a:srgbClr val="FF0000"/>
                </a:solidFill>
                <a:latin typeface="HGP創英角ｺﾞｼｯｸUB" panose="020B0900000000000000" pitchFamily="50" charset="-128"/>
                <a:ea typeface="HGP創英角ｺﾞｼｯｸUB" panose="020B0900000000000000" pitchFamily="50" charset="-128"/>
              </a:rPr>
              <a:t>火山との共生</a:t>
            </a:r>
            <a:endParaRPr lang="en-US" altLang="ja-JP" sz="2400" dirty="0" smtClean="0">
              <a:solidFill>
                <a:srgbClr val="FF0000"/>
              </a:solidFill>
              <a:latin typeface="HGP創英角ｺﾞｼｯｸUB" panose="020B0900000000000000" pitchFamily="50" charset="-128"/>
              <a:ea typeface="HGP創英角ｺﾞｼｯｸUB" panose="020B0900000000000000" pitchFamily="50" charset="-128"/>
            </a:endParaRPr>
          </a:p>
          <a:p>
            <a:endParaRPr lang="en-US" altLang="ja-JP" dirty="0"/>
          </a:p>
          <a:p>
            <a:endParaRPr kumimoji="1" lang="ja-JP" altLang="en-US" dirty="0"/>
          </a:p>
        </p:txBody>
      </p:sp>
    </p:spTree>
    <p:extLst>
      <p:ext uri="{BB962C8B-B14F-4D97-AF65-F5344CB8AC3E}">
        <p14:creationId xmlns:p14="http://schemas.microsoft.com/office/powerpoint/2010/main" val="13350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miko\Desktop\120209-715T9540.jpgkgeoyo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32" y="-36624"/>
            <a:ext cx="10297739" cy="689462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57199" y="1484784"/>
            <a:ext cx="9011345" cy="4992216"/>
          </a:xfrm>
        </p:spPr>
        <p:txBody>
          <a:bodyPr/>
          <a:lstStyle/>
          <a:p>
            <a:endParaRPr kumimoji="1" lang="ja-JP" altLang="en-US" dirty="0"/>
          </a:p>
        </p:txBody>
      </p:sp>
      <p:pic>
        <p:nvPicPr>
          <p:cNvPr id="2053" name="Picture 5" descr="C:\Users\emiko\Desktop\ish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42" y="85841"/>
            <a:ext cx="5989181" cy="55138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miko\Desktop\fur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489" y="85841"/>
            <a:ext cx="5413118" cy="664969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57281" y="3434842"/>
            <a:ext cx="8424936" cy="1323439"/>
          </a:xfrm>
          <a:prstGeom prst="rect">
            <a:avLst/>
          </a:prstGeom>
          <a:noFill/>
        </p:spPr>
        <p:txBody>
          <a:bodyPr wrap="square" rtlCol="0">
            <a:spAutoFit/>
          </a:bodyPr>
          <a:lstStyle/>
          <a:p>
            <a:r>
              <a:rPr kumimoji="1" lang="ja-JP" altLang="en-US" sz="4000" dirty="0" smtClean="0">
                <a:solidFill>
                  <a:srgbClr val="FFFF00"/>
                </a:solidFill>
                <a:latin typeface="HGP創英角ｺﾞｼｯｸUB" panose="020B0900000000000000" pitchFamily="50" charset="-128"/>
                <a:ea typeface="HGP創英角ｺﾞｼｯｸUB" panose="020B0900000000000000" pitchFamily="50" charset="-128"/>
              </a:rPr>
              <a:t>新設した貸切風呂は</a:t>
            </a:r>
            <a:endParaRPr kumimoji="1" lang="en-US" altLang="ja-JP" sz="4000" dirty="0" smtClean="0">
              <a:solidFill>
                <a:srgbClr val="FFFF00"/>
              </a:solidFill>
              <a:latin typeface="HGP創英角ｺﾞｼｯｸUB" panose="020B0900000000000000" pitchFamily="50" charset="-128"/>
              <a:ea typeface="HGP創英角ｺﾞｼｯｸUB" panose="020B0900000000000000" pitchFamily="50" charset="-128"/>
            </a:endParaRPr>
          </a:p>
          <a:p>
            <a:pPr algn="ctr"/>
            <a:r>
              <a:rPr lang="ja-JP" altLang="en-US" sz="40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4000" dirty="0" smtClean="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4000" dirty="0" smtClean="0">
                <a:solidFill>
                  <a:srgbClr val="FFFF00"/>
                </a:solidFill>
                <a:latin typeface="HGP創英角ｺﾞｼｯｸUB" panose="020B0900000000000000" pitchFamily="50" charset="-128"/>
                <a:ea typeface="HGP創英角ｺﾞｼｯｸUB" panose="020B0900000000000000" pitchFamily="50" charset="-128"/>
              </a:rPr>
              <a:t>「地音の湯（じおのゆ）」</a:t>
            </a:r>
            <a:endParaRPr kumimoji="1" lang="ja-JP" altLang="en-US" sz="4000" dirty="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1115616" y="5157192"/>
            <a:ext cx="7704856" cy="584775"/>
          </a:xfrm>
          <a:prstGeom prst="rect">
            <a:avLst/>
          </a:prstGeom>
          <a:noFill/>
        </p:spPr>
        <p:txBody>
          <a:bodyPr wrap="square" rtlCol="0">
            <a:spAutoFit/>
          </a:bodyPr>
          <a:lstStyle/>
          <a:p>
            <a:r>
              <a:rPr kumimoji="1" lang="ja-JP" altLang="en-US" sz="3200" dirty="0" smtClean="0">
                <a:solidFill>
                  <a:srgbClr val="FFC000"/>
                </a:solidFill>
                <a:latin typeface="HGSｺﾞｼｯｸE" panose="020B0900000000000000" pitchFamily="50" charset="-128"/>
                <a:ea typeface="HGSｺﾞｼｯｸE" panose="020B0900000000000000" pitchFamily="50" charset="-128"/>
              </a:rPr>
              <a:t>有珠山から切り出した石を使っています</a:t>
            </a:r>
            <a:endParaRPr kumimoji="1" lang="ja-JP" altLang="en-US" sz="3200" dirty="0">
              <a:solidFill>
                <a:srgbClr val="FFC000"/>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24040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エグゼクティブ">
  <a:themeElements>
    <a:clrScheme name="オースティン">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3889</TotalTime>
  <Words>901</Words>
  <Application>Microsoft Office PowerPoint</Application>
  <PresentationFormat>画面に合わせる (4:3)</PresentationFormat>
  <Paragraphs>379</Paragraphs>
  <Slides>47</Slides>
  <Notes>4</Notes>
  <HiddenSlides>0</HiddenSlides>
  <MMClips>0</MMClips>
  <ScaleCrop>false</ScaleCrop>
  <HeadingPairs>
    <vt:vector size="4" baseType="variant">
      <vt:variant>
        <vt:lpstr>テーマ</vt:lpstr>
      </vt:variant>
      <vt:variant>
        <vt:i4>2</vt:i4>
      </vt:variant>
      <vt:variant>
        <vt:lpstr>スライド タイトル</vt:lpstr>
      </vt:variant>
      <vt:variant>
        <vt:i4>47</vt:i4>
      </vt:variant>
    </vt:vector>
  </HeadingPairs>
  <TitlesOfParts>
    <vt:vector size="49" baseType="lpstr">
      <vt:lpstr>エグゼクティブ</vt:lpstr>
      <vt:lpstr>リゾート</vt:lpstr>
      <vt:lpstr>今、考えてみよう 火山との共生       </vt:lpstr>
      <vt:lpstr>今日お話ししたいこと</vt:lpstr>
      <vt:lpstr>PowerPoint プレゼンテーション</vt:lpstr>
      <vt:lpstr>テーマは 　変動する大地との共生</vt:lpstr>
      <vt:lpstr>火山の麓で暮らしています</vt:lpstr>
      <vt:lpstr>PowerPoint プレゼンテーション</vt:lpstr>
      <vt:lpstr>         火山の恵みをいただいて・・・ 温泉宿をしています</vt:lpstr>
      <vt:lpstr>　ｋ</vt:lpstr>
      <vt:lpstr>PowerPoint プレゼンテーション</vt:lpstr>
      <vt:lpstr>PowerPoint プレゼンテーション</vt:lpstr>
      <vt:lpstr>火山マイスター制度とは・・・</vt:lpstr>
      <vt:lpstr>私達マイスターは こんなことをしています</vt:lpstr>
      <vt:lpstr>火山マイスター　現在35人　1期～7期</vt:lpstr>
      <vt:lpstr>しょ</vt:lpstr>
      <vt:lpstr>PowerPoint プレゼンテーション</vt:lpstr>
      <vt:lpstr>PowerPoint プレゼンテーション</vt:lpstr>
      <vt:lpstr>火山マイスターの自主研修 </vt:lpstr>
      <vt:lpstr>登山学習会などの企画、主催</vt:lpstr>
      <vt:lpstr>繰り返してきた噴火の歴史　　　　　有珠山とはどういう山か</vt:lpstr>
      <vt:lpstr>有珠山で 起きたこと</vt:lpstr>
      <vt:lpstr>1943～1945年の噴火=昭和新山出現</vt:lpstr>
      <vt:lpstr>1977～78年　山頂噴火</vt:lpstr>
      <vt:lpstr>1977年噴火　我が家の場合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私達の流儀 </vt:lpstr>
      <vt:lpstr>自分にできることをする</vt:lpstr>
      <vt:lpstr>PowerPoint プレゼンテーション</vt:lpstr>
      <vt:lpstr>PowerPoint プレゼンテーション</vt:lpstr>
      <vt:lpstr>島になれなかった島</vt:lpstr>
      <vt:lpstr>観光業者として火山とどう向き合うか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現実とどう向き合い 超えていくか</dc:title>
  <dc:creator>emiko</dc:creator>
  <cp:lastModifiedBy>FJ-USER</cp:lastModifiedBy>
  <cp:revision>77</cp:revision>
  <dcterms:created xsi:type="dcterms:W3CDTF">2015-07-12T03:36:39Z</dcterms:created>
  <dcterms:modified xsi:type="dcterms:W3CDTF">2015-08-14T02:26:05Z</dcterms:modified>
</cp:coreProperties>
</file>